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076"/>
  </p:normalViewPr>
  <p:slideViewPr>
    <p:cSldViewPr snapToGrid="0">
      <p:cViewPr varScale="1">
        <p:scale>
          <a:sx n="86" d="100"/>
          <a:sy n="86" d="100"/>
        </p:scale>
        <p:origin x="72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36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f81a253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f81a253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84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a3c89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a3c89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85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81a253bc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f81a253bc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10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f81a253bc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f81a253bc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f81a253bc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f81a253bc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503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81a253bc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f81a253bc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277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bg)">
  <p:cSld name="BLANK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5569" y="-310560"/>
            <a:ext cx="9248659" cy="54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969675" y="365650"/>
            <a:ext cx="7204500" cy="4806900"/>
          </a:xfrm>
          <a:prstGeom prst="rect">
            <a:avLst/>
          </a:prstGeom>
          <a:solidFill>
            <a:srgbClr val="FFFFFF">
              <a:alpha val="77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969675" y="365650"/>
            <a:ext cx="7204500" cy="8145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1347850" y="501400"/>
            <a:ext cx="64386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1347850" y="1403200"/>
            <a:ext cx="64386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hmed@350.o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1352700" y="416957"/>
            <a:ext cx="64386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◂350Africa.org Public Finance Campaign</a:t>
            </a:r>
            <a:r>
              <a:rPr lang="en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994350" y="1170875"/>
            <a:ext cx="4498800" cy="18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Impact"/>
                <a:ea typeface="Impact"/>
                <a:cs typeface="Impact"/>
                <a:sym typeface="Impact"/>
              </a:rPr>
              <a:t>Financing Fairly Webinar </a:t>
            </a:r>
            <a:endParaRPr sz="2500" b="1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b="1">
                <a:latin typeface="Impact"/>
                <a:ea typeface="Impact"/>
                <a:cs typeface="Impact"/>
                <a:sym typeface="Impact"/>
              </a:rPr>
              <a:t>May 2020 </a:t>
            </a:r>
            <a:endParaRPr sz="2500"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4294967295"/>
          </p:nvPr>
        </p:nvSpPr>
        <p:spPr>
          <a:xfrm>
            <a:off x="4010325" y="4023263"/>
            <a:ext cx="40413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FFAB03"/>
                </a:solidFill>
                <a:latin typeface="Overpass Mono"/>
                <a:ea typeface="Overpass Mono"/>
                <a:cs typeface="Overpass Mono"/>
                <a:sym typeface="Overpass Mono"/>
              </a:rPr>
              <a:t>◂#FinancingFairly </a:t>
            </a:r>
            <a:endParaRPr sz="2500">
              <a:solidFill>
                <a:srgbClr val="FFAB03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875" y="1226650"/>
            <a:ext cx="3630750" cy="224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350" y="2279176"/>
            <a:ext cx="2864325" cy="28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1347850" y="1403200"/>
            <a:ext cx="64386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End of 2017 - Big Shift Global Campaign, informed decision to target DBSA - to stop the money flow into new coal. </a:t>
            </a:r>
            <a:endParaRPr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Joined Life After Coal coalitions’ campaign against  proposed coal IPP’s. 350Africa supported efforts pushing back against DBSA plans to fund </a:t>
            </a:r>
            <a:r>
              <a:rPr lang="en" dirty="0" err="1">
                <a:solidFill>
                  <a:srgbClr val="434343"/>
                </a:solidFill>
              </a:rPr>
              <a:t>Thabametsi</a:t>
            </a:r>
            <a:r>
              <a:rPr lang="en" dirty="0">
                <a:solidFill>
                  <a:srgbClr val="434343"/>
                </a:solidFill>
              </a:rPr>
              <a:t>.</a:t>
            </a:r>
            <a:endParaRPr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dirty="0">
                <a:solidFill>
                  <a:srgbClr val="434343"/>
                </a:solidFill>
              </a:rPr>
              <a:t>Our Campaign Strategy: Engage board, employees, and politicians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308125" y="4734350"/>
            <a:ext cx="36846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E69138"/>
                </a:solidFill>
                <a:latin typeface="Overpass Mono"/>
                <a:ea typeface="Overpass Mono"/>
                <a:cs typeface="Overpass Mono"/>
                <a:sym typeface="Overpass Mono"/>
              </a:rPr>
              <a:t>◂#</a:t>
            </a:r>
            <a:r>
              <a:rPr lang="en" sz="2000" b="1">
                <a:solidFill>
                  <a:srgbClr val="E69138"/>
                </a:solidFill>
                <a:latin typeface="Overpass Mono"/>
                <a:ea typeface="Overpass Mono"/>
                <a:cs typeface="Overpass Mono"/>
                <a:sym typeface="Overpass Mono"/>
              </a:rPr>
              <a:t>PublicFinance4Climate</a:t>
            </a:r>
            <a:endParaRPr sz="2000">
              <a:solidFill>
                <a:srgbClr val="E69138"/>
              </a:solidFill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972060" y="476850"/>
            <a:ext cx="9144000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◂</a:t>
            </a:r>
            <a:r>
              <a:rPr lang="en" sz="1800" dirty="0">
                <a:latin typeface="Oswald"/>
                <a:ea typeface="Oswald"/>
                <a:cs typeface="Oswald"/>
                <a:sym typeface="Oswald"/>
              </a:rPr>
              <a:t>Background: Reasons for Targeting Development Bank of Southern Africa</a:t>
            </a:r>
            <a:endParaRPr sz="1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1347850" y="1403200"/>
            <a:ext cx="64386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Visibility of public finance institutions 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Dispute mechanism, however no real strategy to engage for CSO’s</a:t>
            </a:r>
            <a:endParaRPr sz="2000">
              <a:solidFill>
                <a:srgbClr val="434343"/>
              </a:solidFill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Bank transparency and challenges in accessing key information </a:t>
            </a:r>
            <a:r>
              <a:rPr lang="en" sz="2000">
                <a:solidFill>
                  <a:srgbClr val="434343"/>
                </a:solidFill>
                <a:highlight>
                  <a:srgbClr val="F4CCCC"/>
                </a:highlight>
              </a:rPr>
              <a:t> </a:t>
            </a:r>
            <a:endParaRPr sz="2000">
              <a:solidFill>
                <a:srgbClr val="434343"/>
              </a:solidFill>
              <a:highlight>
                <a:srgbClr val="F4CCCC"/>
              </a:highlight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248025" y="4347250"/>
            <a:ext cx="30000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FFAB03"/>
                </a:solidFill>
                <a:latin typeface="Overpass Mono"/>
                <a:ea typeface="Overpass Mono"/>
                <a:cs typeface="Overpass Mono"/>
                <a:sym typeface="Overpass Mono"/>
              </a:rPr>
              <a:t>◂#FinancingFairly</a:t>
            </a:r>
            <a:endParaRPr sz="20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1022161" y="442750"/>
            <a:ext cx="8451728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◂</a:t>
            </a: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In</a:t>
            </a:r>
            <a:r>
              <a:rPr lang="en" dirty="0">
                <a:latin typeface="Oswald"/>
                <a:ea typeface="Oswald"/>
                <a:cs typeface="Oswald"/>
                <a:sym typeface="Oswald"/>
              </a:rPr>
              <a:t>itial Challenges Engaging Public Finance Institutions</a:t>
            </a:r>
            <a:endParaRPr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043425" y="1746875"/>
            <a:ext cx="4860000" cy="3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Joint letters with partners </a:t>
            </a:r>
            <a:endParaRPr sz="2200">
              <a:solidFill>
                <a:srgbClr val="434343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Trailer Ads outside DBSA </a:t>
            </a:r>
            <a:endParaRPr sz="2200">
              <a:solidFill>
                <a:srgbClr val="434343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Petition and movement building</a:t>
            </a:r>
            <a:endParaRPr sz="2200">
              <a:solidFill>
                <a:srgbClr val="434343"/>
              </a:solidFill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Char char="●"/>
            </a:pPr>
            <a:r>
              <a:rPr lang="en" sz="2200">
                <a:solidFill>
                  <a:srgbClr val="434343"/>
                </a:solidFill>
              </a:rPr>
              <a:t>South Africa Energy Week Action 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3117400" y="4535050"/>
            <a:ext cx="44430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E69138"/>
                </a:solidFill>
                <a:latin typeface="Overpass Mono"/>
                <a:ea typeface="Overpass Mono"/>
                <a:cs typeface="Overpass Mono"/>
                <a:sym typeface="Overpass Mono"/>
              </a:rPr>
              <a:t>◂#PublicFinance4Climate</a:t>
            </a:r>
            <a:endParaRPr sz="2000">
              <a:solidFill>
                <a:srgbClr val="E69138"/>
              </a:solidFill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1043425" y="527501"/>
            <a:ext cx="7931076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◂Campaign and </a:t>
            </a:r>
            <a:r>
              <a:rPr lang="en" sz="2800">
                <a:latin typeface="Oswald"/>
                <a:ea typeface="Oswald"/>
                <a:cs typeface="Oswald"/>
                <a:sym typeface="Oswald"/>
              </a:rPr>
              <a:t>Engagement Opportunities </a:t>
            </a:r>
            <a:r>
              <a:rPr lang="en"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417" y="1195300"/>
            <a:ext cx="2234131" cy="163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425" y="2827075"/>
            <a:ext cx="2234126" cy="16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981900" y="1403200"/>
            <a:ext cx="73152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dirty="0">
                <a:solidFill>
                  <a:srgbClr val="434343"/>
                </a:solidFill>
              </a:rPr>
              <a:t> Opportunity to call on institutions to build public confidence in them fulfilling their stated missions. </a:t>
            </a:r>
            <a:endParaRPr sz="1400" dirty="0"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dirty="0">
                <a:solidFill>
                  <a:srgbClr val="434343"/>
                </a:solidFill>
              </a:rPr>
              <a:t>Assessment could have informed our thinking in what motivates DBSA and could have been useful in determining a path that would have led to a greater sense of urgency for them to act</a:t>
            </a:r>
            <a:endParaRPr sz="1400" dirty="0"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en" sz="1400" dirty="0">
                <a:solidFill>
                  <a:srgbClr val="434343"/>
                </a:solidFill>
              </a:rPr>
              <a:t>At the beginning, the DFI study would have been useful to </a:t>
            </a:r>
            <a:r>
              <a:rPr lang="en" sz="1400" dirty="0" err="1">
                <a:solidFill>
                  <a:srgbClr val="434343"/>
                </a:solidFill>
              </a:rPr>
              <a:t>mobilise</a:t>
            </a:r>
            <a:r>
              <a:rPr lang="en" sz="1400" dirty="0">
                <a:solidFill>
                  <a:srgbClr val="434343"/>
                </a:solidFill>
              </a:rPr>
              <a:t> support from within, with evidence of gaps and weaknesses in their policies used to play them off against their peers. </a:t>
            </a:r>
            <a:endParaRPr sz="1400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400" dirty="0">
                <a:solidFill>
                  <a:srgbClr val="434343"/>
                </a:solidFill>
              </a:rPr>
              <a:t>Opportunity to call on IDC and DBSA to improve and go further. </a:t>
            </a:r>
            <a:r>
              <a:rPr lang="en" sz="1400" dirty="0" err="1">
                <a:solidFill>
                  <a:srgbClr val="434343"/>
                </a:solidFill>
              </a:rPr>
              <a:t>Eg</a:t>
            </a:r>
            <a:r>
              <a:rPr lang="en" sz="1400" dirty="0">
                <a:solidFill>
                  <a:srgbClr val="434343"/>
                </a:solidFill>
              </a:rPr>
              <a:t> support a Just Recovery from COVID-19 and transition away from fossil fuels.</a:t>
            </a:r>
            <a:r>
              <a:rPr lang="en" sz="1400" b="1" dirty="0">
                <a:solidFill>
                  <a:srgbClr val="434343"/>
                </a:solidFill>
              </a:rPr>
              <a:t>  </a:t>
            </a:r>
            <a:r>
              <a:rPr lang="en" sz="2000" dirty="0">
                <a:solidFill>
                  <a:srgbClr val="434343"/>
                </a:solidFill>
              </a:rPr>
              <a:t> </a:t>
            </a:r>
            <a:endParaRPr sz="2000" dirty="0">
              <a:solidFill>
                <a:srgbClr val="434343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903825" y="4771125"/>
            <a:ext cx="30000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rgbClr val="E69138"/>
                </a:solidFill>
                <a:latin typeface="Overpass Mono"/>
                <a:ea typeface="Overpass Mono"/>
                <a:cs typeface="Overpass Mono"/>
                <a:sym typeface="Overpass Mono"/>
              </a:rPr>
              <a:t>◂#JustRecovery</a:t>
            </a:r>
            <a:endParaRPr sz="2000">
              <a:solidFill>
                <a:srgbClr val="E69138"/>
              </a:solidFill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1030483" y="517442"/>
            <a:ext cx="7873342" cy="5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◂</a:t>
            </a:r>
            <a:r>
              <a:rPr lang="en" sz="2000" dirty="0">
                <a:latin typeface="Oswald"/>
                <a:ea typeface="Oswald"/>
                <a:cs typeface="Oswald"/>
                <a:sym typeface="Oswald"/>
              </a:rPr>
              <a:t>CER FFGI Assessment: Ongoing Engagement and Advocacy</a:t>
            </a:r>
            <a:endParaRPr sz="2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352700" y="416957"/>
            <a:ext cx="64386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◂ Thank You!  </a:t>
            </a:r>
            <a:endParaRPr sz="3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1005725" y="1226638"/>
            <a:ext cx="4498800" cy="18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 b="1">
                <a:latin typeface="Impact"/>
                <a:ea typeface="Impact"/>
                <a:cs typeface="Impact"/>
                <a:sym typeface="Impact"/>
              </a:rPr>
              <a:t>  </a:t>
            </a:r>
            <a:endParaRPr sz="4800"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4294967295"/>
          </p:nvPr>
        </p:nvSpPr>
        <p:spPr>
          <a:xfrm>
            <a:off x="3927800" y="3753275"/>
            <a:ext cx="4430700" cy="80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 b="1">
                <a:solidFill>
                  <a:srgbClr val="FF9900"/>
                </a:solidFill>
                <a:latin typeface="Overpass Mono"/>
                <a:ea typeface="Overpass Mono"/>
                <a:cs typeface="Overpass Mono"/>
                <a:sym typeface="Overpass Mono"/>
              </a:rPr>
              <a:t>◂#PublicFinance4Climate</a:t>
            </a:r>
            <a:endParaRPr sz="2200">
              <a:solidFill>
                <a:srgbClr val="FF9900"/>
              </a:solidFill>
              <a:latin typeface="Roboto Mono Light"/>
              <a:ea typeface="Roboto Mono Light"/>
              <a:cs typeface="Roboto Mono Light"/>
              <a:sym typeface="Roboto Mono Light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275" y="1226649"/>
            <a:ext cx="3847650" cy="20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725" y="2230076"/>
            <a:ext cx="2864325" cy="28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1063400" y="1423775"/>
            <a:ext cx="28644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FF"/>
                </a:solid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ahmed@350.org</a:t>
            </a:r>
            <a:r>
              <a:rPr lang="en" sz="2400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On-screen Show 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Impact</vt:lpstr>
      <vt:lpstr>Oswald</vt:lpstr>
      <vt:lpstr>Overpass Mono</vt:lpstr>
      <vt:lpstr>Roboto</vt:lpstr>
      <vt:lpstr>Roboto Mono</vt:lpstr>
      <vt:lpstr>Roboto Mono Light</vt:lpstr>
      <vt:lpstr>Material</vt:lpstr>
      <vt:lpstr>◂350Africa.org Public Finance Campaign </vt:lpstr>
      <vt:lpstr>◂Background: Reasons for Targeting Development Bank of Southern Africa</vt:lpstr>
      <vt:lpstr>◂Initial Challenges Engaging Public Finance Institutions</vt:lpstr>
      <vt:lpstr>◂Campaign and Engagement Opportunities  </vt:lpstr>
      <vt:lpstr>◂CER FFGI Assessment: Ongoing Engagement and Advocacy</vt:lpstr>
      <vt:lpstr>◂ Thank You!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◂350Africa.org Public Finance Campaign</dc:title>
  <dc:creator>Danjelle Midgley</dc:creator>
  <cp:lastModifiedBy>Danjelle Midgley</cp:lastModifiedBy>
  <cp:revision>2</cp:revision>
  <dcterms:modified xsi:type="dcterms:W3CDTF">2020-05-27T11:55:35Z</dcterms:modified>
</cp:coreProperties>
</file>