
<file path=[Content_Types].xml><?xml version="1.0" encoding="utf-8"?>
<Types xmlns="http://schemas.openxmlformats.org/package/2006/content-types">
  <Default Extension="png" ContentType="image/png"/>
  <Default Extension="bin" ContentType="application/vnd.openxmlformats-officedocument.oleObject"/>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56" r:id="rId5"/>
    <p:sldId id="265" r:id="rId6"/>
    <p:sldId id="257" r:id="rId7"/>
    <p:sldId id="269" r:id="rId8"/>
    <p:sldId id="258" r:id="rId9"/>
    <p:sldId id="268" r:id="rId10"/>
    <p:sldId id="267" r:id="rId11"/>
    <p:sldId id="270" r:id="rId12"/>
    <p:sldId id="259" r:id="rId13"/>
    <p:sldId id="260" r:id="rId14"/>
    <p:sldId id="261" r:id="rId15"/>
    <p:sldId id="271" r:id="rId16"/>
    <p:sldId id="26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iyaan" initials="D" lastIdx="2" clrIdx="0">
    <p:extLst>
      <p:ext uri="{19B8F6BF-5375-455C-9EA6-DF929625EA0E}">
        <p15:presenceInfo xmlns:p15="http://schemas.microsoft.com/office/powerpoint/2012/main" userId="Daiyaan" providerId="None"/>
      </p:ext>
    </p:extLst>
  </p:cmAuthor>
  <p:cmAuthor id="2" name="Zahra Omar" initials="ZO" lastIdx="2" clrIdx="1">
    <p:extLst>
      <p:ext uri="{19B8F6BF-5375-455C-9EA6-DF929625EA0E}">
        <p15:presenceInfo xmlns:p15="http://schemas.microsoft.com/office/powerpoint/2012/main" userId="S::zomar@cer.org.za::060c7cf7-61be-490b-aa06-41827c3c3ba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1C6247-6E82-D852-D1CB-355C5CBC9FDA}" v="77" dt="2020-05-27T00:04:42.412"/>
    <p1510:client id="{28B010FF-D59B-D456-7517-D569A623FF12}" v="14" dt="2020-05-27T04:21:06.927"/>
    <p1510:client id="{31EF2491-17C3-4B03-AE3A-674914B6B461}" v="6723" dt="2020-05-27T06:37:31.080"/>
    <p1510:client id="{323F89A8-FCB7-3A6B-E894-5B517838DD12}" v="349" dt="2020-05-26T12:53:06.899"/>
    <p1510:client id="{A4E04835-1D80-F359-756D-113F8E100A7C}" v="193" dt="2020-05-26T22:38:30.987"/>
    <p1510:client id="{CD67EC87-55DB-7C7C-0B13-DB5DEF407AE4}" v="439" dt="2020-05-26T19:49:07.6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698" autoAdjust="0"/>
  </p:normalViewPr>
  <p:slideViewPr>
    <p:cSldViewPr snapToGrid="0" showGuides="1">
      <p:cViewPr varScale="1">
        <p:scale>
          <a:sx n="51" d="100"/>
          <a:sy n="51" d="100"/>
        </p:scale>
        <p:origin x="1232" y="36"/>
      </p:cViewPr>
      <p:guideLst>
        <p:guide orient="horz" pos="2137"/>
        <p:guide pos="3863"/>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p:scale>
          <a:sx n="68" d="100"/>
          <a:sy n="68" d="100"/>
        </p:scale>
        <p:origin x="2526"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[IDC Financing FY2018-19.xlsx]Sub-Sector!PivotTable1</c:name>
    <c:fmtId val="-1"/>
  </c:pivotSource>
  <c:chart>
    <c:autoTitleDeleted val="1"/>
    <c:pivotFmts>
      <c:pivotFmt>
        <c:idx val="0"/>
        <c:spPr>
          <a:solidFill>
            <a:schemeClr val="accent6"/>
          </a:solidFill>
          <a:ln>
            <a:noFill/>
          </a:ln>
          <a:effectLst/>
        </c:spPr>
        <c:marker>
          <c:symbol val="none"/>
        </c:marker>
        <c:dLbl>
          <c:idx val="0"/>
          <c:numFmt formatCode="0.00%" sourceLinked="0"/>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n-US"/>
            </a:p>
          </c:txPr>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1"/>
        <c:spPr>
          <a:solidFill>
            <a:schemeClr val="accent6"/>
          </a:solidFill>
          <a:ln>
            <a:noFill/>
          </a:ln>
          <a:effectLst/>
        </c:spPr>
        <c:marker>
          <c:symbol val="none"/>
        </c:marker>
        <c:dLbl>
          <c:idx val="0"/>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2"/>
        <c:spPr>
          <a:solidFill>
            <a:schemeClr val="accent6"/>
          </a:solidFill>
          <a:ln>
            <a:noFill/>
          </a:ln>
          <a:effectLst/>
        </c:spPr>
        <c:marker>
          <c:symbol val="none"/>
        </c:marker>
        <c:dLbl>
          <c:idx val="0"/>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3"/>
        <c:spPr>
          <a:solidFill>
            <a:schemeClr val="accent6"/>
          </a:solidFill>
          <a:ln>
            <a:noFill/>
          </a:ln>
          <a:effectLst/>
        </c:spPr>
        <c:marker>
          <c:symbol val="none"/>
        </c:marker>
        <c:dLbl>
          <c:idx val="0"/>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4"/>
        <c:spPr>
          <a:solidFill>
            <a:schemeClr val="accent6"/>
          </a:solidFill>
          <a:ln>
            <a:noFill/>
          </a:ln>
          <a:effectLst/>
        </c:spPr>
        <c:marker>
          <c:symbol val="none"/>
        </c:marker>
        <c:dLbl>
          <c:idx val="0"/>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5"/>
        <c:spPr>
          <a:solidFill>
            <a:schemeClr val="accent6"/>
          </a:solidFill>
          <a:ln>
            <a:noFill/>
          </a:ln>
          <a:effectLst/>
        </c:spPr>
        <c:marker>
          <c:symbol val="none"/>
        </c:marker>
        <c:dLbl>
          <c:idx val="0"/>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6"/>
        <c:spPr>
          <a:solidFill>
            <a:schemeClr val="accent6"/>
          </a:solidFill>
          <a:ln>
            <a:noFill/>
          </a:ln>
          <a:effectLst/>
        </c:spPr>
        <c:marker>
          <c:symbol val="none"/>
        </c:marker>
        <c:dLbl>
          <c:idx val="0"/>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7"/>
        <c:spPr>
          <a:solidFill>
            <a:schemeClr val="accent6"/>
          </a:solidFill>
          <a:ln>
            <a:noFill/>
          </a:ln>
          <a:effectLst/>
        </c:spPr>
        <c:marker>
          <c:symbol val="none"/>
        </c:marker>
        <c:dLbl>
          <c:idx val="0"/>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8"/>
        <c:spPr>
          <a:solidFill>
            <a:schemeClr val="accent6"/>
          </a:solidFill>
          <a:ln>
            <a:noFill/>
          </a:ln>
          <a:effectLst/>
        </c:spPr>
        <c:marker>
          <c:symbol val="none"/>
        </c:marker>
        <c:dLbl>
          <c:idx val="0"/>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9"/>
        <c:spPr>
          <a:solidFill>
            <a:schemeClr val="accent6"/>
          </a:solidFill>
          <a:ln>
            <a:noFill/>
          </a:ln>
          <a:effectLst/>
        </c:spPr>
        <c:marker>
          <c:symbol val="none"/>
        </c:marker>
        <c:dLbl>
          <c:idx val="0"/>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10"/>
        <c:spPr>
          <a:solidFill>
            <a:schemeClr val="accent6"/>
          </a:solidFill>
          <a:ln>
            <a:noFill/>
          </a:ln>
          <a:effectLst/>
        </c:spPr>
        <c:marker>
          <c:symbol val="none"/>
        </c:marker>
        <c:dLbl>
          <c:idx val="0"/>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11"/>
        <c:spPr>
          <a:solidFill>
            <a:schemeClr val="accent6"/>
          </a:solidFill>
          <a:ln>
            <a:noFill/>
          </a:ln>
          <a:effectLst/>
        </c:spPr>
        <c:marker>
          <c:symbol val="none"/>
        </c:marker>
        <c:dLbl>
          <c:idx val="0"/>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12"/>
        <c:spPr>
          <a:solidFill>
            <a:schemeClr val="accent6"/>
          </a:solidFill>
          <a:ln>
            <a:noFill/>
          </a:ln>
          <a:effectLst/>
        </c:spPr>
        <c:marker>
          <c:symbol val="none"/>
        </c:marker>
        <c:dLbl>
          <c:idx val="0"/>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13"/>
        <c:spPr>
          <a:solidFill>
            <a:schemeClr val="accent6"/>
          </a:solidFill>
          <a:ln>
            <a:noFill/>
          </a:ln>
          <a:effectLst/>
        </c:spPr>
        <c:dLbl>
          <c:idx val="0"/>
          <c:layout>
            <c:manualLayout>
              <c:x val="-2.8535974555356594E-3"/>
              <c:y val="1.056440094655346E-2"/>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n-US"/>
            </a:p>
          </c:txPr>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14"/>
        <c:spPr>
          <a:solidFill>
            <a:schemeClr val="accent6"/>
          </a:solidFill>
          <a:ln>
            <a:noFill/>
          </a:ln>
          <a:effectLst/>
        </c:spPr>
        <c:dLbl>
          <c:idx val="0"/>
          <c:layout>
            <c:manualLayout>
              <c:x val="-4.8740959023143737E-2"/>
              <c:y val="-4.752570609409669E-2"/>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n-US"/>
            </a:p>
          </c:txPr>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15"/>
        <c:spPr>
          <a:solidFill>
            <a:schemeClr val="accent6"/>
          </a:solidFill>
          <a:ln>
            <a:noFill/>
          </a:ln>
          <a:effectLst/>
        </c:spPr>
        <c:marker>
          <c:symbol val="none"/>
        </c:marker>
        <c:dLbl>
          <c:idx val="0"/>
          <c:numFmt formatCode="0.00%" sourceLinked="0"/>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n-US"/>
            </a:p>
          </c:txPr>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16"/>
        <c:spPr>
          <a:solidFill>
            <a:schemeClr val="accent6"/>
          </a:solidFill>
          <a:ln>
            <a:noFill/>
          </a:ln>
          <a:effectLst/>
        </c:spPr>
      </c:pivotFmt>
      <c:pivotFmt>
        <c:idx val="17"/>
        <c:spPr>
          <a:solidFill>
            <a:schemeClr val="accent6"/>
          </a:solidFill>
          <a:ln>
            <a:noFill/>
          </a:ln>
          <a:effectLst/>
        </c:spPr>
      </c:pivotFmt>
      <c:pivotFmt>
        <c:idx val="18"/>
        <c:spPr>
          <a:solidFill>
            <a:schemeClr val="accent6"/>
          </a:solidFill>
          <a:ln>
            <a:noFill/>
          </a:ln>
          <a:effectLst/>
        </c:spPr>
      </c:pivotFmt>
      <c:pivotFmt>
        <c:idx val="19"/>
        <c:spPr>
          <a:solidFill>
            <a:schemeClr val="accent6"/>
          </a:solidFill>
          <a:ln>
            <a:noFill/>
          </a:ln>
          <a:effectLst/>
        </c:spPr>
      </c:pivotFmt>
      <c:pivotFmt>
        <c:idx val="20"/>
        <c:spPr>
          <a:solidFill>
            <a:schemeClr val="accent6"/>
          </a:solidFill>
          <a:ln>
            <a:noFill/>
          </a:ln>
          <a:effectLst/>
        </c:spPr>
      </c:pivotFmt>
      <c:pivotFmt>
        <c:idx val="21"/>
        <c:spPr>
          <a:solidFill>
            <a:schemeClr val="accent6"/>
          </a:solidFill>
          <a:ln>
            <a:noFill/>
          </a:ln>
          <a:effectLst/>
        </c:spPr>
      </c:pivotFmt>
      <c:pivotFmt>
        <c:idx val="22"/>
        <c:spPr>
          <a:solidFill>
            <a:schemeClr val="accent6"/>
          </a:solidFill>
          <a:ln>
            <a:noFill/>
          </a:ln>
          <a:effectLst/>
        </c:spPr>
      </c:pivotFmt>
      <c:pivotFmt>
        <c:idx val="23"/>
        <c:spPr>
          <a:solidFill>
            <a:schemeClr val="accent6"/>
          </a:solidFill>
          <a:ln>
            <a:noFill/>
          </a:ln>
          <a:effectLst/>
        </c:spPr>
      </c:pivotFmt>
      <c:pivotFmt>
        <c:idx val="24"/>
        <c:spPr>
          <a:solidFill>
            <a:schemeClr val="accent6"/>
          </a:solidFill>
          <a:ln>
            <a:noFill/>
          </a:ln>
          <a:effectLst/>
        </c:spPr>
      </c:pivotFmt>
      <c:pivotFmt>
        <c:idx val="25"/>
        <c:spPr>
          <a:solidFill>
            <a:schemeClr val="accent6"/>
          </a:solidFill>
          <a:ln>
            <a:noFill/>
          </a:ln>
          <a:effectLst/>
        </c:spPr>
      </c:pivotFmt>
      <c:pivotFmt>
        <c:idx val="26"/>
        <c:spPr>
          <a:solidFill>
            <a:schemeClr val="accent6"/>
          </a:solidFill>
          <a:ln>
            <a:noFill/>
          </a:ln>
          <a:effectLst/>
        </c:spPr>
        <c:dLbl>
          <c:idx val="0"/>
          <c:layout>
            <c:manualLayout>
              <c:x val="-2.8535974555356594E-3"/>
              <c:y val="1.056440094655346E-2"/>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n-US"/>
            </a:p>
          </c:txPr>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27"/>
        <c:spPr>
          <a:solidFill>
            <a:schemeClr val="accent6"/>
          </a:solidFill>
          <a:ln>
            <a:noFill/>
          </a:ln>
          <a:effectLst/>
        </c:spPr>
      </c:pivotFmt>
      <c:pivotFmt>
        <c:idx val="28"/>
        <c:spPr>
          <a:solidFill>
            <a:schemeClr val="accent6"/>
          </a:solidFill>
          <a:ln>
            <a:noFill/>
          </a:ln>
          <a:effectLst/>
        </c:spPr>
      </c:pivotFmt>
      <c:pivotFmt>
        <c:idx val="29"/>
        <c:spPr>
          <a:solidFill>
            <a:schemeClr val="accent6"/>
          </a:solidFill>
          <a:ln>
            <a:noFill/>
          </a:ln>
          <a:effectLst/>
        </c:spPr>
      </c:pivotFmt>
      <c:pivotFmt>
        <c:idx val="30"/>
        <c:spPr>
          <a:solidFill>
            <a:schemeClr val="accent6"/>
          </a:solidFill>
          <a:ln>
            <a:noFill/>
          </a:ln>
          <a:effectLst/>
        </c:spPr>
        <c:dLbl>
          <c:idx val="0"/>
          <c:layout>
            <c:manualLayout>
              <c:x val="-4.8740959023143737E-2"/>
              <c:y val="-4.752570609409669E-2"/>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n-US"/>
            </a:p>
          </c:txPr>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31"/>
        <c:spPr>
          <a:solidFill>
            <a:schemeClr val="accent6"/>
          </a:solidFill>
          <a:ln>
            <a:noFill/>
          </a:ln>
          <a:effectLst/>
        </c:spPr>
      </c:pivotFmt>
      <c:pivotFmt>
        <c:idx val="32"/>
        <c:spPr>
          <a:solidFill>
            <a:schemeClr val="accent6"/>
          </a:solidFill>
          <a:ln>
            <a:noFill/>
          </a:ln>
          <a:effectLst/>
        </c:spPr>
        <c:marker>
          <c:symbol val="none"/>
        </c:marker>
        <c:dLbl>
          <c:idx val="0"/>
          <c:numFmt formatCode="0.00%" sourceLinked="0"/>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n-US"/>
            </a:p>
          </c:txPr>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33"/>
        <c:spPr>
          <a:solidFill>
            <a:schemeClr val="accent6"/>
          </a:solidFill>
          <a:ln>
            <a:noFill/>
          </a:ln>
          <a:effectLst/>
        </c:spPr>
      </c:pivotFmt>
      <c:pivotFmt>
        <c:idx val="34"/>
        <c:spPr>
          <a:solidFill>
            <a:schemeClr val="accent6"/>
          </a:solidFill>
          <a:ln>
            <a:noFill/>
          </a:ln>
          <a:effectLst/>
        </c:spPr>
      </c:pivotFmt>
      <c:pivotFmt>
        <c:idx val="35"/>
        <c:spPr>
          <a:solidFill>
            <a:schemeClr val="accent6"/>
          </a:solidFill>
          <a:ln>
            <a:noFill/>
          </a:ln>
          <a:effectLst/>
        </c:spPr>
      </c:pivotFmt>
      <c:pivotFmt>
        <c:idx val="36"/>
        <c:spPr>
          <a:solidFill>
            <a:schemeClr val="accent6"/>
          </a:solidFill>
          <a:ln>
            <a:noFill/>
          </a:ln>
          <a:effectLst/>
        </c:spPr>
      </c:pivotFmt>
      <c:pivotFmt>
        <c:idx val="37"/>
        <c:spPr>
          <a:solidFill>
            <a:schemeClr val="accent6"/>
          </a:solidFill>
          <a:ln>
            <a:noFill/>
          </a:ln>
          <a:effectLst/>
        </c:spPr>
      </c:pivotFmt>
      <c:pivotFmt>
        <c:idx val="38"/>
        <c:spPr>
          <a:solidFill>
            <a:schemeClr val="accent6"/>
          </a:solidFill>
          <a:ln>
            <a:noFill/>
          </a:ln>
          <a:effectLst/>
        </c:spPr>
      </c:pivotFmt>
      <c:pivotFmt>
        <c:idx val="39"/>
        <c:spPr>
          <a:solidFill>
            <a:schemeClr val="accent6"/>
          </a:solidFill>
          <a:ln>
            <a:noFill/>
          </a:ln>
          <a:effectLst/>
        </c:spPr>
      </c:pivotFmt>
      <c:pivotFmt>
        <c:idx val="40"/>
        <c:spPr>
          <a:solidFill>
            <a:schemeClr val="accent6"/>
          </a:solidFill>
          <a:ln>
            <a:noFill/>
          </a:ln>
          <a:effectLst/>
        </c:spPr>
      </c:pivotFmt>
      <c:pivotFmt>
        <c:idx val="41"/>
        <c:spPr>
          <a:solidFill>
            <a:schemeClr val="accent6"/>
          </a:solidFill>
          <a:ln>
            <a:noFill/>
          </a:ln>
          <a:effectLst/>
        </c:spPr>
      </c:pivotFmt>
      <c:pivotFmt>
        <c:idx val="42"/>
        <c:spPr>
          <a:solidFill>
            <a:schemeClr val="accent6"/>
          </a:solidFill>
          <a:ln>
            <a:noFill/>
          </a:ln>
          <a:effectLst/>
        </c:spPr>
      </c:pivotFmt>
      <c:pivotFmt>
        <c:idx val="43"/>
        <c:spPr>
          <a:solidFill>
            <a:schemeClr val="accent6"/>
          </a:solidFill>
          <a:ln>
            <a:noFill/>
          </a:ln>
          <a:effectLst/>
        </c:spPr>
        <c:dLbl>
          <c:idx val="0"/>
          <c:layout>
            <c:manualLayout>
              <c:x val="-2.8535974555356594E-3"/>
              <c:y val="1.056440094655346E-2"/>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n-US"/>
            </a:p>
          </c:txPr>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44"/>
        <c:spPr>
          <a:solidFill>
            <a:schemeClr val="accent6"/>
          </a:solidFill>
          <a:ln>
            <a:noFill/>
          </a:ln>
          <a:effectLst/>
        </c:spPr>
      </c:pivotFmt>
      <c:pivotFmt>
        <c:idx val="45"/>
        <c:spPr>
          <a:solidFill>
            <a:schemeClr val="accent6"/>
          </a:solidFill>
          <a:ln>
            <a:noFill/>
          </a:ln>
          <a:effectLst/>
        </c:spPr>
      </c:pivotFmt>
      <c:pivotFmt>
        <c:idx val="46"/>
        <c:spPr>
          <a:solidFill>
            <a:schemeClr val="accent6"/>
          </a:solidFill>
          <a:ln>
            <a:noFill/>
          </a:ln>
          <a:effectLst/>
        </c:spPr>
      </c:pivotFmt>
      <c:pivotFmt>
        <c:idx val="47"/>
        <c:spPr>
          <a:solidFill>
            <a:schemeClr val="accent6"/>
          </a:solidFill>
          <a:ln>
            <a:noFill/>
          </a:ln>
          <a:effectLst/>
        </c:spPr>
        <c:dLbl>
          <c:idx val="0"/>
          <c:layout>
            <c:manualLayout>
              <c:x val="-4.8740960693269671E-2"/>
              <c:y val="-9.9185990720016867E-2"/>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n-US"/>
            </a:p>
          </c:txPr>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48"/>
        <c:spPr>
          <a:solidFill>
            <a:schemeClr val="accent6"/>
          </a:solidFill>
          <a:ln>
            <a:noFill/>
          </a:ln>
          <a:effectLst/>
        </c:spPr>
      </c:pivotFmt>
      <c:pivotFmt>
        <c:idx val="49"/>
        <c:spPr>
          <a:solidFill>
            <a:schemeClr val="accent6"/>
          </a:solidFill>
          <a:ln>
            <a:noFill/>
          </a:ln>
          <a:effectLst/>
        </c:spPr>
        <c:marker>
          <c:symbol val="none"/>
        </c:marker>
        <c:dLbl>
          <c:idx val="0"/>
          <c:numFmt formatCode="0.00%" sourceLinked="0"/>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n-US"/>
            </a:p>
          </c:txPr>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50"/>
        <c:spPr>
          <a:solidFill>
            <a:schemeClr val="accent6"/>
          </a:solidFill>
          <a:ln>
            <a:noFill/>
          </a:ln>
          <a:effectLst/>
        </c:spPr>
      </c:pivotFmt>
      <c:pivotFmt>
        <c:idx val="51"/>
        <c:spPr>
          <a:solidFill>
            <a:schemeClr val="accent6"/>
          </a:solidFill>
          <a:ln>
            <a:noFill/>
          </a:ln>
          <a:effectLst/>
        </c:spPr>
      </c:pivotFmt>
      <c:pivotFmt>
        <c:idx val="52"/>
        <c:spPr>
          <a:solidFill>
            <a:schemeClr val="accent6"/>
          </a:solidFill>
          <a:ln>
            <a:noFill/>
          </a:ln>
          <a:effectLst/>
        </c:spPr>
      </c:pivotFmt>
      <c:pivotFmt>
        <c:idx val="53"/>
        <c:spPr>
          <a:solidFill>
            <a:schemeClr val="accent6"/>
          </a:solidFill>
          <a:ln>
            <a:noFill/>
          </a:ln>
          <a:effectLst/>
        </c:spPr>
      </c:pivotFmt>
      <c:pivotFmt>
        <c:idx val="54"/>
        <c:spPr>
          <a:solidFill>
            <a:schemeClr val="accent6"/>
          </a:solidFill>
          <a:ln>
            <a:noFill/>
          </a:ln>
          <a:effectLst/>
        </c:spPr>
      </c:pivotFmt>
      <c:pivotFmt>
        <c:idx val="55"/>
        <c:spPr>
          <a:solidFill>
            <a:schemeClr val="accent6"/>
          </a:solidFill>
          <a:ln>
            <a:noFill/>
          </a:ln>
          <a:effectLst/>
        </c:spPr>
      </c:pivotFmt>
      <c:pivotFmt>
        <c:idx val="56"/>
        <c:spPr>
          <a:solidFill>
            <a:schemeClr val="accent6"/>
          </a:solidFill>
          <a:ln>
            <a:noFill/>
          </a:ln>
          <a:effectLst/>
        </c:spPr>
      </c:pivotFmt>
      <c:pivotFmt>
        <c:idx val="57"/>
        <c:spPr>
          <a:solidFill>
            <a:schemeClr val="accent6"/>
          </a:solidFill>
          <a:ln>
            <a:noFill/>
          </a:ln>
          <a:effectLst/>
        </c:spPr>
      </c:pivotFmt>
      <c:pivotFmt>
        <c:idx val="58"/>
        <c:spPr>
          <a:solidFill>
            <a:schemeClr val="accent6"/>
          </a:solidFill>
          <a:ln>
            <a:noFill/>
          </a:ln>
          <a:effectLst/>
        </c:spPr>
      </c:pivotFmt>
      <c:pivotFmt>
        <c:idx val="59"/>
        <c:spPr>
          <a:solidFill>
            <a:schemeClr val="accent6"/>
          </a:solidFill>
          <a:ln>
            <a:noFill/>
          </a:ln>
          <a:effectLst/>
        </c:spPr>
      </c:pivotFmt>
      <c:pivotFmt>
        <c:idx val="60"/>
        <c:spPr>
          <a:solidFill>
            <a:schemeClr val="accent6"/>
          </a:solidFill>
          <a:ln>
            <a:noFill/>
          </a:ln>
          <a:effectLst/>
        </c:spPr>
        <c:dLbl>
          <c:idx val="0"/>
          <c:layout>
            <c:manualLayout>
              <c:x val="-2.8535974555356594E-3"/>
              <c:y val="1.056440094655346E-2"/>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n-US"/>
            </a:p>
          </c:txPr>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61"/>
        <c:spPr>
          <a:solidFill>
            <a:schemeClr val="accent6"/>
          </a:solidFill>
          <a:ln>
            <a:noFill/>
          </a:ln>
          <a:effectLst/>
        </c:spPr>
      </c:pivotFmt>
      <c:pivotFmt>
        <c:idx val="62"/>
        <c:spPr>
          <a:solidFill>
            <a:schemeClr val="accent6"/>
          </a:solidFill>
          <a:ln>
            <a:noFill/>
          </a:ln>
          <a:effectLst/>
        </c:spPr>
      </c:pivotFmt>
      <c:pivotFmt>
        <c:idx val="63"/>
        <c:spPr>
          <a:solidFill>
            <a:schemeClr val="accent6"/>
          </a:solidFill>
          <a:ln>
            <a:noFill/>
          </a:ln>
          <a:effectLst/>
        </c:spPr>
      </c:pivotFmt>
      <c:pivotFmt>
        <c:idx val="64"/>
        <c:spPr>
          <a:solidFill>
            <a:schemeClr val="accent6"/>
          </a:solidFill>
          <a:ln>
            <a:noFill/>
          </a:ln>
          <a:effectLst/>
        </c:spPr>
        <c:dLbl>
          <c:idx val="0"/>
          <c:layout>
            <c:manualLayout>
              <c:x val="-4.8740960693269671E-2"/>
              <c:y val="-9.9185990720016867E-2"/>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n-US"/>
            </a:p>
          </c:txPr>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65"/>
        <c:spPr>
          <a:solidFill>
            <a:schemeClr val="accent6"/>
          </a:solidFill>
          <a:ln>
            <a:noFill/>
          </a:ln>
          <a:effectLst/>
        </c:spPr>
      </c:pivotFmt>
      <c:pivotFmt>
        <c:idx val="66"/>
        <c:spPr>
          <a:solidFill>
            <a:schemeClr val="accent6"/>
          </a:solidFill>
          <a:ln>
            <a:noFill/>
          </a:ln>
          <a:effectLst/>
        </c:spPr>
      </c:pivotFmt>
      <c:pivotFmt>
        <c:idx val="67"/>
        <c:spPr>
          <a:solidFill>
            <a:schemeClr val="accent6"/>
          </a:solidFill>
          <a:ln>
            <a:noFill/>
          </a:ln>
          <a:effectLst/>
        </c:spPr>
      </c:pivotFmt>
      <c:pivotFmt>
        <c:idx val="68"/>
        <c:spPr>
          <a:solidFill>
            <a:schemeClr val="accent6"/>
          </a:solidFill>
          <a:ln>
            <a:noFill/>
          </a:ln>
          <a:effectLst/>
        </c:spPr>
        <c:dLbl>
          <c:idx val="0"/>
          <c:layout>
            <c:manualLayout>
              <c:x val="-7.1450255576544053E-2"/>
              <c:y val="-0.10951480185620834"/>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n-US"/>
            </a:p>
          </c:txPr>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69"/>
        <c:spPr>
          <a:solidFill>
            <a:schemeClr val="accent6"/>
          </a:solidFill>
          <a:ln>
            <a:noFill/>
          </a:ln>
          <a:effectLst/>
        </c:spPr>
      </c:pivotFmt>
      <c:pivotFmt>
        <c:idx val="70"/>
        <c:spPr>
          <a:solidFill>
            <a:schemeClr val="accent6"/>
          </a:solidFill>
          <a:ln>
            <a:noFill/>
          </a:ln>
          <a:effectLst/>
        </c:spPr>
      </c:pivotFmt>
      <c:pivotFmt>
        <c:idx val="71"/>
        <c:spPr>
          <a:solidFill>
            <a:schemeClr val="accent6"/>
          </a:solidFill>
          <a:ln>
            <a:noFill/>
          </a:ln>
          <a:effectLst/>
        </c:spPr>
      </c:pivotFmt>
      <c:pivotFmt>
        <c:idx val="72"/>
        <c:spPr>
          <a:solidFill>
            <a:schemeClr val="accent6"/>
          </a:solidFill>
          <a:ln>
            <a:noFill/>
          </a:ln>
          <a:effectLst/>
        </c:spPr>
      </c:pivotFmt>
      <c:pivotFmt>
        <c:idx val="73"/>
        <c:spPr>
          <a:solidFill>
            <a:schemeClr val="accent6"/>
          </a:solidFill>
          <a:ln>
            <a:noFill/>
          </a:ln>
          <a:effectLst/>
        </c:spPr>
      </c:pivotFmt>
      <c:pivotFmt>
        <c:idx val="74"/>
        <c:spPr>
          <a:solidFill>
            <a:schemeClr val="accent6"/>
          </a:solidFill>
          <a:ln>
            <a:noFill/>
          </a:ln>
          <a:effectLst/>
        </c:spPr>
      </c:pivotFmt>
      <c:pivotFmt>
        <c:idx val="75"/>
        <c:spPr>
          <a:solidFill>
            <a:schemeClr val="accent6"/>
          </a:solidFill>
          <a:ln>
            <a:noFill/>
          </a:ln>
          <a:effectLst/>
        </c:spPr>
      </c:pivotFmt>
      <c:pivotFmt>
        <c:idx val="76"/>
        <c:spPr>
          <a:solidFill>
            <a:schemeClr val="accent6"/>
          </a:solidFill>
          <a:ln>
            <a:noFill/>
          </a:ln>
          <a:effectLst/>
        </c:spPr>
      </c:pivotFmt>
      <c:pivotFmt>
        <c:idx val="77"/>
        <c:spPr>
          <a:solidFill>
            <a:schemeClr val="accent6"/>
          </a:solidFill>
          <a:ln>
            <a:noFill/>
          </a:ln>
          <a:effectLst/>
        </c:spPr>
      </c:pivotFmt>
      <c:pivotFmt>
        <c:idx val="78"/>
        <c:spPr>
          <a:solidFill>
            <a:schemeClr val="accent6"/>
          </a:solidFill>
          <a:ln>
            <a:noFill/>
          </a:ln>
          <a:effectLst/>
        </c:spPr>
      </c:pivotFmt>
      <c:pivotFmt>
        <c:idx val="79"/>
        <c:spPr>
          <a:solidFill>
            <a:schemeClr val="accent6"/>
          </a:solidFill>
          <a:ln>
            <a:noFill/>
          </a:ln>
          <a:effectLst/>
        </c:spPr>
      </c:pivotFmt>
      <c:pivotFmt>
        <c:idx val="80"/>
        <c:spPr>
          <a:solidFill>
            <a:schemeClr val="accent6"/>
          </a:solidFill>
          <a:ln>
            <a:noFill/>
          </a:ln>
          <a:effectLst/>
        </c:spPr>
      </c:pivotFmt>
      <c:pivotFmt>
        <c:idx val="81"/>
        <c:spPr>
          <a:solidFill>
            <a:schemeClr val="accent6"/>
          </a:solidFill>
          <a:ln>
            <a:noFill/>
          </a:ln>
          <a:effectLst/>
        </c:spPr>
      </c:pivotFmt>
      <c:pivotFmt>
        <c:idx val="82"/>
        <c:spPr>
          <a:solidFill>
            <a:schemeClr val="accent6"/>
          </a:solidFill>
          <a:ln>
            <a:noFill/>
          </a:ln>
          <a:effectLst/>
        </c:spPr>
      </c:pivotFmt>
      <c:pivotFmt>
        <c:idx val="83"/>
        <c:spPr>
          <a:solidFill>
            <a:schemeClr val="accent6"/>
          </a:solidFill>
          <a:ln>
            <a:noFill/>
          </a:ln>
          <a:effectLst/>
        </c:spPr>
      </c:pivotFmt>
      <c:pivotFmt>
        <c:idx val="84"/>
        <c:spPr>
          <a:solidFill>
            <a:schemeClr val="accent6"/>
          </a:solidFill>
          <a:ln>
            <a:noFill/>
          </a:ln>
          <a:effectLst/>
        </c:spPr>
      </c:pivotFmt>
      <c:pivotFmt>
        <c:idx val="85"/>
        <c:spPr>
          <a:solidFill>
            <a:schemeClr val="accent6"/>
          </a:solidFill>
          <a:ln>
            <a:noFill/>
          </a:ln>
          <a:effectLst/>
        </c:spPr>
      </c:pivotFmt>
      <c:pivotFmt>
        <c:idx val="86"/>
        <c:spPr>
          <a:solidFill>
            <a:schemeClr val="accent6"/>
          </a:solidFill>
          <a:ln>
            <a:noFill/>
          </a:ln>
          <a:effectLst/>
        </c:spPr>
      </c:pivotFmt>
      <c:pivotFmt>
        <c:idx val="87"/>
        <c:spPr>
          <a:solidFill>
            <a:schemeClr val="accent6"/>
          </a:solidFill>
          <a:ln>
            <a:noFill/>
          </a:ln>
          <a:effectLst/>
        </c:spPr>
      </c:pivotFmt>
      <c:pivotFmt>
        <c:idx val="88"/>
        <c:spPr>
          <a:solidFill>
            <a:schemeClr val="accent6"/>
          </a:solidFill>
          <a:ln>
            <a:noFill/>
          </a:ln>
          <a:effectLst/>
        </c:spPr>
      </c:pivotFmt>
      <c:pivotFmt>
        <c:idx val="89"/>
        <c:spPr>
          <a:solidFill>
            <a:schemeClr val="accent6"/>
          </a:solidFill>
          <a:ln>
            <a:noFill/>
          </a:ln>
          <a:effectLst/>
        </c:spPr>
      </c:pivotFmt>
      <c:pivotFmt>
        <c:idx val="90"/>
        <c:spPr>
          <a:solidFill>
            <a:schemeClr val="accent6"/>
          </a:solidFill>
          <a:ln>
            <a:noFill/>
          </a:ln>
          <a:effectLst/>
        </c:spPr>
      </c:pivotFmt>
      <c:pivotFmt>
        <c:idx val="91"/>
        <c:spPr>
          <a:solidFill>
            <a:schemeClr val="accent6"/>
          </a:solidFill>
          <a:ln>
            <a:noFill/>
          </a:ln>
          <a:effectLst/>
        </c:spPr>
      </c:pivotFmt>
      <c:pivotFmt>
        <c:idx val="92"/>
        <c:spPr>
          <a:solidFill>
            <a:schemeClr val="accent6"/>
          </a:solidFill>
          <a:ln>
            <a:noFill/>
          </a:ln>
          <a:effectLst/>
        </c:spPr>
      </c:pivotFmt>
      <c:pivotFmt>
        <c:idx val="93"/>
        <c:spPr>
          <a:solidFill>
            <a:schemeClr val="accent6"/>
          </a:solidFill>
          <a:ln>
            <a:noFill/>
          </a:ln>
          <a:effectLst/>
        </c:spPr>
      </c:pivotFmt>
      <c:pivotFmt>
        <c:idx val="94"/>
        <c:spPr>
          <a:solidFill>
            <a:schemeClr val="accent6"/>
          </a:solidFill>
          <a:ln>
            <a:noFill/>
          </a:ln>
          <a:effectLst/>
        </c:spPr>
      </c:pivotFmt>
      <c:pivotFmt>
        <c:idx val="95"/>
        <c:spPr>
          <a:solidFill>
            <a:schemeClr val="accent6"/>
          </a:solidFill>
          <a:ln>
            <a:noFill/>
          </a:ln>
          <a:effectLst/>
        </c:spPr>
      </c:pivotFmt>
      <c:pivotFmt>
        <c:idx val="96"/>
        <c:spPr>
          <a:solidFill>
            <a:schemeClr val="accent6"/>
          </a:solidFill>
          <a:ln>
            <a:noFill/>
          </a:ln>
          <a:effectLst/>
        </c:spPr>
        <c:marker>
          <c:symbol val="none"/>
        </c:marker>
        <c:dLbl>
          <c:idx val="0"/>
          <c:numFmt formatCode="0.00%" sourceLinked="0"/>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n-US"/>
            </a:p>
          </c:txPr>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97"/>
        <c:spPr>
          <a:solidFill>
            <a:schemeClr val="accent6"/>
          </a:solidFill>
          <a:ln>
            <a:noFill/>
          </a:ln>
          <a:effectLst/>
        </c:spPr>
      </c:pivotFmt>
      <c:pivotFmt>
        <c:idx val="98"/>
        <c:spPr>
          <a:solidFill>
            <a:schemeClr val="accent6"/>
          </a:solidFill>
          <a:ln>
            <a:noFill/>
          </a:ln>
          <a:effectLst/>
        </c:spPr>
      </c:pivotFmt>
      <c:pivotFmt>
        <c:idx val="99"/>
        <c:spPr>
          <a:solidFill>
            <a:schemeClr val="accent6"/>
          </a:solidFill>
          <a:ln>
            <a:noFill/>
          </a:ln>
          <a:effectLst/>
        </c:spPr>
      </c:pivotFmt>
      <c:pivotFmt>
        <c:idx val="100"/>
        <c:spPr>
          <a:solidFill>
            <a:schemeClr val="accent6"/>
          </a:solidFill>
          <a:ln>
            <a:noFill/>
          </a:ln>
          <a:effectLst/>
        </c:spPr>
      </c:pivotFmt>
      <c:pivotFmt>
        <c:idx val="101"/>
        <c:spPr>
          <a:solidFill>
            <a:schemeClr val="accent6"/>
          </a:solidFill>
          <a:ln>
            <a:noFill/>
          </a:ln>
          <a:effectLst/>
        </c:spPr>
        <c:dLbl>
          <c:idx val="0"/>
          <c:layout>
            <c:manualLayout>
              <c:x val="-7.1450255576544053E-2"/>
              <c:y val="-0.10951480185620834"/>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n-US"/>
            </a:p>
          </c:txPr>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102"/>
        <c:spPr>
          <a:solidFill>
            <a:schemeClr val="accent6"/>
          </a:solidFill>
          <a:ln>
            <a:noFill/>
          </a:ln>
          <a:effectLst/>
        </c:spPr>
      </c:pivotFmt>
      <c:pivotFmt>
        <c:idx val="103"/>
        <c:spPr>
          <a:solidFill>
            <a:schemeClr val="accent6"/>
          </a:solidFill>
          <a:ln>
            <a:noFill/>
          </a:ln>
          <a:effectLst/>
        </c:spPr>
      </c:pivotFmt>
      <c:pivotFmt>
        <c:idx val="104"/>
        <c:spPr>
          <a:solidFill>
            <a:schemeClr val="accent6"/>
          </a:solidFill>
          <a:ln>
            <a:noFill/>
          </a:ln>
          <a:effectLst/>
        </c:spPr>
      </c:pivotFmt>
      <c:pivotFmt>
        <c:idx val="105"/>
        <c:spPr>
          <a:solidFill>
            <a:schemeClr val="accent6"/>
          </a:solidFill>
          <a:ln>
            <a:noFill/>
          </a:ln>
          <a:effectLst/>
        </c:spPr>
      </c:pivotFmt>
      <c:pivotFmt>
        <c:idx val="106"/>
        <c:spPr>
          <a:solidFill>
            <a:schemeClr val="accent6"/>
          </a:solidFill>
          <a:ln>
            <a:noFill/>
          </a:ln>
          <a:effectLst/>
        </c:spPr>
      </c:pivotFmt>
      <c:pivotFmt>
        <c:idx val="107"/>
        <c:spPr>
          <a:solidFill>
            <a:schemeClr val="accent6"/>
          </a:solidFill>
          <a:ln>
            <a:noFill/>
          </a:ln>
          <a:effectLst/>
        </c:spPr>
      </c:pivotFmt>
      <c:pivotFmt>
        <c:idx val="108"/>
        <c:spPr>
          <a:solidFill>
            <a:schemeClr val="accent6"/>
          </a:solidFill>
          <a:ln>
            <a:noFill/>
          </a:ln>
          <a:effectLst/>
        </c:spPr>
      </c:pivotFmt>
      <c:pivotFmt>
        <c:idx val="109"/>
        <c:spPr>
          <a:solidFill>
            <a:schemeClr val="accent6"/>
          </a:solidFill>
          <a:ln>
            <a:noFill/>
          </a:ln>
          <a:effectLst/>
        </c:spPr>
      </c:pivotFmt>
      <c:pivotFmt>
        <c:idx val="110"/>
        <c:spPr>
          <a:solidFill>
            <a:schemeClr val="accent6"/>
          </a:solidFill>
          <a:ln>
            <a:noFill/>
          </a:ln>
          <a:effectLst/>
        </c:spPr>
      </c:pivotFmt>
      <c:pivotFmt>
        <c:idx val="111"/>
        <c:spPr>
          <a:solidFill>
            <a:schemeClr val="accent6"/>
          </a:solidFill>
          <a:ln>
            <a:noFill/>
          </a:ln>
          <a:effectLst/>
        </c:spPr>
      </c:pivotFmt>
      <c:pivotFmt>
        <c:idx val="112"/>
        <c:spPr>
          <a:solidFill>
            <a:schemeClr val="accent6"/>
          </a:solidFill>
          <a:ln>
            <a:noFill/>
          </a:ln>
          <a:effectLst/>
        </c:spPr>
      </c:pivotFmt>
      <c:pivotFmt>
        <c:idx val="113"/>
        <c:spPr>
          <a:solidFill>
            <a:schemeClr val="accent6"/>
          </a:solidFill>
          <a:ln>
            <a:noFill/>
          </a:ln>
          <a:effectLst/>
        </c:spPr>
      </c:pivotFmt>
      <c:pivotFmt>
        <c:idx val="114"/>
        <c:spPr>
          <a:solidFill>
            <a:schemeClr val="accent6"/>
          </a:solidFill>
          <a:ln>
            <a:noFill/>
          </a:ln>
          <a:effectLst/>
        </c:spPr>
      </c:pivotFmt>
      <c:pivotFmt>
        <c:idx val="115"/>
        <c:spPr>
          <a:solidFill>
            <a:schemeClr val="accent6"/>
          </a:solidFill>
          <a:ln>
            <a:noFill/>
          </a:ln>
          <a:effectLst/>
        </c:spPr>
      </c:pivotFmt>
      <c:pivotFmt>
        <c:idx val="116"/>
        <c:spPr>
          <a:solidFill>
            <a:schemeClr val="accent6"/>
          </a:solidFill>
          <a:ln>
            <a:noFill/>
          </a:ln>
          <a:effectLst/>
        </c:spPr>
      </c:pivotFmt>
      <c:pivotFmt>
        <c:idx val="117"/>
        <c:spPr>
          <a:solidFill>
            <a:schemeClr val="accent6"/>
          </a:solidFill>
          <a:ln>
            <a:noFill/>
          </a:ln>
          <a:effectLst/>
        </c:spPr>
      </c:pivotFmt>
      <c:pivotFmt>
        <c:idx val="118"/>
        <c:spPr>
          <a:solidFill>
            <a:schemeClr val="accent6"/>
          </a:solidFill>
          <a:ln>
            <a:noFill/>
          </a:ln>
          <a:effectLst/>
        </c:spPr>
      </c:pivotFmt>
      <c:pivotFmt>
        <c:idx val="119"/>
        <c:spPr>
          <a:solidFill>
            <a:schemeClr val="accent6"/>
          </a:solidFill>
          <a:ln>
            <a:noFill/>
          </a:ln>
          <a:effectLst/>
        </c:spPr>
      </c:pivotFmt>
      <c:pivotFmt>
        <c:idx val="120"/>
        <c:spPr>
          <a:solidFill>
            <a:schemeClr val="accent6"/>
          </a:solidFill>
          <a:ln>
            <a:noFill/>
          </a:ln>
          <a:effectLst/>
        </c:spPr>
      </c:pivotFmt>
      <c:pivotFmt>
        <c:idx val="121"/>
        <c:spPr>
          <a:solidFill>
            <a:schemeClr val="accent6"/>
          </a:solidFill>
          <a:ln>
            <a:noFill/>
          </a:ln>
          <a:effectLst/>
        </c:spPr>
      </c:pivotFmt>
      <c:pivotFmt>
        <c:idx val="122"/>
        <c:spPr>
          <a:solidFill>
            <a:schemeClr val="accent6"/>
          </a:solidFill>
          <a:ln>
            <a:noFill/>
          </a:ln>
          <a:effectLst/>
        </c:spPr>
      </c:pivotFmt>
      <c:pivotFmt>
        <c:idx val="123"/>
        <c:spPr>
          <a:solidFill>
            <a:schemeClr val="accent6"/>
          </a:solidFill>
          <a:ln>
            <a:noFill/>
          </a:ln>
          <a:effectLst/>
        </c:spPr>
      </c:pivotFmt>
      <c:pivotFmt>
        <c:idx val="124"/>
        <c:spPr>
          <a:solidFill>
            <a:schemeClr val="accent6"/>
          </a:solidFill>
          <a:ln>
            <a:noFill/>
          </a:ln>
          <a:effectLst/>
        </c:spPr>
      </c:pivotFmt>
      <c:pivotFmt>
        <c:idx val="125"/>
        <c:spPr>
          <a:solidFill>
            <a:schemeClr val="accent6"/>
          </a:solidFill>
          <a:ln>
            <a:noFill/>
          </a:ln>
          <a:effectLst/>
        </c:spPr>
      </c:pivotFmt>
      <c:pivotFmt>
        <c:idx val="126"/>
        <c:spPr>
          <a:solidFill>
            <a:schemeClr val="accent6"/>
          </a:solidFill>
          <a:ln>
            <a:noFill/>
          </a:ln>
          <a:effectLst/>
        </c:spPr>
      </c:pivotFmt>
      <c:pivotFmt>
        <c:idx val="127"/>
        <c:spPr>
          <a:solidFill>
            <a:schemeClr val="accent6"/>
          </a:solidFill>
          <a:ln>
            <a:noFill/>
          </a:ln>
          <a:effectLst/>
        </c:spPr>
        <c:marker>
          <c:symbol val="none"/>
        </c:marker>
        <c:dLbl>
          <c:idx val="0"/>
          <c:numFmt formatCode="0.00%" sourceLinked="0"/>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n-US"/>
            </a:p>
          </c:txPr>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128"/>
        <c:spPr>
          <a:solidFill>
            <a:schemeClr val="accent6"/>
          </a:solidFill>
          <a:ln>
            <a:noFill/>
          </a:ln>
          <a:effectLst/>
        </c:spPr>
      </c:pivotFmt>
      <c:pivotFmt>
        <c:idx val="129"/>
        <c:spPr>
          <a:solidFill>
            <a:schemeClr val="accent6"/>
          </a:solidFill>
          <a:ln>
            <a:noFill/>
          </a:ln>
          <a:effectLst/>
        </c:spPr>
      </c:pivotFmt>
      <c:pivotFmt>
        <c:idx val="130"/>
        <c:spPr>
          <a:solidFill>
            <a:schemeClr val="accent6"/>
          </a:solidFill>
          <a:ln>
            <a:noFill/>
          </a:ln>
          <a:effectLst/>
        </c:spPr>
      </c:pivotFmt>
      <c:pivotFmt>
        <c:idx val="131"/>
        <c:spPr>
          <a:solidFill>
            <a:schemeClr val="accent6"/>
          </a:solidFill>
          <a:ln>
            <a:noFill/>
          </a:ln>
          <a:effectLst/>
        </c:spPr>
      </c:pivotFmt>
      <c:pivotFmt>
        <c:idx val="132"/>
        <c:spPr>
          <a:solidFill>
            <a:schemeClr val="accent6"/>
          </a:solidFill>
          <a:ln>
            <a:noFill/>
          </a:ln>
          <a:effectLst/>
        </c:spPr>
        <c:dLbl>
          <c:idx val="0"/>
          <c:layout>
            <c:manualLayout>
              <c:x val="-7.1450255576544053E-2"/>
              <c:y val="-0.10951480185620834"/>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n-US"/>
            </a:p>
          </c:txPr>
          <c:dLblPos val="bestFit"/>
          <c:showLegendKey val="1"/>
          <c:showVal val="0"/>
          <c:showCatName val="1"/>
          <c:showSerName val="0"/>
          <c:showPercent val="1"/>
          <c:showBubbleSize val="0"/>
          <c:separator> </c:separator>
          <c:extLst xmlns:c16r2="http://schemas.microsoft.com/office/drawing/2015/06/chart">
            <c:ext xmlns:c15="http://schemas.microsoft.com/office/drawing/2012/chart" uri="{CE6537A1-D6FC-4f65-9D91-7224C49458BB}"/>
          </c:extLst>
        </c:dLbl>
      </c:pivotFmt>
      <c:pivotFmt>
        <c:idx val="133"/>
        <c:spPr>
          <a:solidFill>
            <a:schemeClr val="accent6"/>
          </a:solidFill>
          <a:ln>
            <a:noFill/>
          </a:ln>
          <a:effectLst/>
        </c:spPr>
      </c:pivotFmt>
      <c:pivotFmt>
        <c:idx val="134"/>
        <c:spPr>
          <a:solidFill>
            <a:schemeClr val="accent6"/>
          </a:solidFill>
          <a:ln>
            <a:noFill/>
          </a:ln>
          <a:effectLst/>
        </c:spPr>
      </c:pivotFmt>
      <c:pivotFmt>
        <c:idx val="135"/>
        <c:spPr>
          <a:solidFill>
            <a:schemeClr val="accent6"/>
          </a:solidFill>
          <a:ln>
            <a:noFill/>
          </a:ln>
          <a:effectLst/>
        </c:spPr>
      </c:pivotFmt>
      <c:pivotFmt>
        <c:idx val="136"/>
        <c:spPr>
          <a:solidFill>
            <a:schemeClr val="accent6"/>
          </a:solidFill>
          <a:ln>
            <a:noFill/>
          </a:ln>
          <a:effectLst/>
        </c:spPr>
      </c:pivotFmt>
      <c:pivotFmt>
        <c:idx val="137"/>
        <c:spPr>
          <a:solidFill>
            <a:schemeClr val="accent6"/>
          </a:solidFill>
          <a:ln>
            <a:noFill/>
          </a:ln>
          <a:effectLst/>
        </c:spPr>
      </c:pivotFmt>
      <c:pivotFmt>
        <c:idx val="138"/>
        <c:spPr>
          <a:solidFill>
            <a:schemeClr val="accent6"/>
          </a:solidFill>
          <a:ln>
            <a:noFill/>
          </a:ln>
          <a:effectLst/>
        </c:spPr>
      </c:pivotFmt>
      <c:pivotFmt>
        <c:idx val="139"/>
        <c:spPr>
          <a:solidFill>
            <a:schemeClr val="accent6"/>
          </a:solidFill>
          <a:ln>
            <a:noFill/>
          </a:ln>
          <a:effectLst/>
        </c:spPr>
      </c:pivotFmt>
      <c:pivotFmt>
        <c:idx val="140"/>
        <c:spPr>
          <a:solidFill>
            <a:schemeClr val="accent6"/>
          </a:solidFill>
          <a:ln>
            <a:noFill/>
          </a:ln>
          <a:effectLst/>
        </c:spPr>
      </c:pivotFmt>
      <c:pivotFmt>
        <c:idx val="141"/>
        <c:spPr>
          <a:solidFill>
            <a:schemeClr val="accent6"/>
          </a:solidFill>
          <a:ln>
            <a:noFill/>
          </a:ln>
          <a:effectLst/>
        </c:spPr>
      </c:pivotFmt>
      <c:pivotFmt>
        <c:idx val="142"/>
        <c:spPr>
          <a:solidFill>
            <a:schemeClr val="accent6"/>
          </a:solidFill>
          <a:ln>
            <a:noFill/>
          </a:ln>
          <a:effectLst/>
        </c:spPr>
      </c:pivotFmt>
      <c:pivotFmt>
        <c:idx val="143"/>
        <c:spPr>
          <a:solidFill>
            <a:schemeClr val="accent6"/>
          </a:solidFill>
          <a:ln>
            <a:noFill/>
          </a:ln>
          <a:effectLst/>
        </c:spPr>
      </c:pivotFmt>
      <c:pivotFmt>
        <c:idx val="144"/>
        <c:spPr>
          <a:solidFill>
            <a:schemeClr val="accent6"/>
          </a:solidFill>
          <a:ln>
            <a:noFill/>
          </a:ln>
          <a:effectLst/>
        </c:spPr>
      </c:pivotFmt>
      <c:pivotFmt>
        <c:idx val="145"/>
        <c:spPr>
          <a:solidFill>
            <a:schemeClr val="accent6"/>
          </a:solidFill>
          <a:ln>
            <a:noFill/>
          </a:ln>
          <a:effectLst/>
        </c:spPr>
      </c:pivotFmt>
      <c:pivotFmt>
        <c:idx val="146"/>
        <c:spPr>
          <a:solidFill>
            <a:schemeClr val="accent6"/>
          </a:solidFill>
          <a:ln>
            <a:noFill/>
          </a:ln>
          <a:effectLst/>
        </c:spPr>
      </c:pivotFmt>
      <c:pivotFmt>
        <c:idx val="147"/>
        <c:spPr>
          <a:solidFill>
            <a:schemeClr val="accent6"/>
          </a:solidFill>
          <a:ln>
            <a:noFill/>
          </a:ln>
          <a:effectLst/>
        </c:spPr>
      </c:pivotFmt>
      <c:pivotFmt>
        <c:idx val="148"/>
        <c:spPr>
          <a:solidFill>
            <a:schemeClr val="accent6"/>
          </a:solidFill>
          <a:ln>
            <a:noFill/>
          </a:ln>
          <a:effectLst/>
        </c:spPr>
      </c:pivotFmt>
      <c:pivotFmt>
        <c:idx val="149"/>
        <c:spPr>
          <a:solidFill>
            <a:schemeClr val="accent6"/>
          </a:solidFill>
          <a:ln>
            <a:noFill/>
          </a:ln>
          <a:effectLst/>
        </c:spPr>
      </c:pivotFmt>
      <c:pivotFmt>
        <c:idx val="150"/>
        <c:spPr>
          <a:solidFill>
            <a:schemeClr val="accent6"/>
          </a:solidFill>
          <a:ln>
            <a:noFill/>
          </a:ln>
          <a:effectLst/>
        </c:spPr>
      </c:pivotFmt>
      <c:pivotFmt>
        <c:idx val="151"/>
        <c:spPr>
          <a:solidFill>
            <a:schemeClr val="accent6"/>
          </a:solidFill>
          <a:ln>
            <a:noFill/>
          </a:ln>
          <a:effectLst/>
        </c:spPr>
      </c:pivotFmt>
      <c:pivotFmt>
        <c:idx val="152"/>
        <c:spPr>
          <a:solidFill>
            <a:schemeClr val="accent6"/>
          </a:solidFill>
          <a:ln>
            <a:noFill/>
          </a:ln>
          <a:effectLst/>
        </c:spPr>
      </c:pivotFmt>
      <c:pivotFmt>
        <c:idx val="153"/>
        <c:spPr>
          <a:solidFill>
            <a:schemeClr val="accent6"/>
          </a:solidFill>
          <a:ln>
            <a:noFill/>
          </a:ln>
          <a:effectLst/>
        </c:spPr>
      </c:pivotFmt>
      <c:pivotFmt>
        <c:idx val="154"/>
        <c:spPr>
          <a:solidFill>
            <a:schemeClr val="accent6"/>
          </a:solidFill>
          <a:ln>
            <a:noFill/>
          </a:ln>
          <a:effectLst/>
        </c:spPr>
      </c:pivotFmt>
      <c:pivotFmt>
        <c:idx val="155"/>
        <c:spPr>
          <a:solidFill>
            <a:schemeClr val="accent6"/>
          </a:solidFill>
          <a:ln>
            <a:noFill/>
          </a:ln>
          <a:effectLst/>
        </c:spPr>
      </c:pivotFmt>
      <c:pivotFmt>
        <c:idx val="156"/>
        <c:spPr>
          <a:solidFill>
            <a:schemeClr val="accent6"/>
          </a:solidFill>
          <a:ln>
            <a:noFill/>
          </a:ln>
          <a:effectLst/>
        </c:spPr>
      </c:pivotFmt>
      <c:pivotFmt>
        <c:idx val="157"/>
        <c:spPr>
          <a:solidFill>
            <a:schemeClr val="accent6"/>
          </a:solidFill>
          <a:ln>
            <a:noFill/>
          </a:ln>
          <a:effectLst/>
        </c:spPr>
      </c:pivotFmt>
    </c:pivotFmts>
    <c:plotArea>
      <c:layout>
        <c:manualLayout>
          <c:layoutTarget val="inner"/>
          <c:xMode val="edge"/>
          <c:yMode val="edge"/>
          <c:x val="0.228352006491569"/>
          <c:y val="0.18607898686448854"/>
          <c:w val="0.55384395608639614"/>
          <c:h val="0.73583581762424222"/>
        </c:manualLayout>
      </c:layout>
      <c:pieChart>
        <c:varyColors val="1"/>
        <c:ser>
          <c:idx val="0"/>
          <c:order val="0"/>
          <c:tx>
            <c:strRef>
              <c:f>'Sub-Sector'!$B$3</c:f>
              <c:strCache>
                <c:ptCount val="1"/>
                <c:pt idx="0">
                  <c:v>Total</c:v>
                </c:pt>
              </c:strCache>
            </c:strRef>
          </c:tx>
          <c:spPr>
            <a:solidFill>
              <a:schemeClr val="accent6"/>
            </a:solidFill>
          </c:spPr>
          <c:dPt>
            <c:idx val="0"/>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01-AC99-4F2E-81A1-83C24CE550C1}"/>
              </c:ext>
            </c:extLst>
          </c:dPt>
          <c:dPt>
            <c:idx val="1"/>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03-AC99-4F2E-81A1-83C24CE550C1}"/>
              </c:ext>
            </c:extLst>
          </c:dPt>
          <c:dPt>
            <c:idx val="2"/>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05-AC99-4F2E-81A1-83C24CE550C1}"/>
              </c:ext>
            </c:extLst>
          </c:dPt>
          <c:dPt>
            <c:idx val="3"/>
            <c:bubble3D val="0"/>
            <c:explosion val="14"/>
            <c:spPr>
              <a:solidFill>
                <a:schemeClr val="tx1"/>
              </a:solidFill>
              <a:ln>
                <a:noFill/>
              </a:ln>
              <a:effectLst/>
            </c:spPr>
            <c:extLst xmlns:c16r2="http://schemas.microsoft.com/office/drawing/2015/06/chart">
              <c:ext xmlns:c16="http://schemas.microsoft.com/office/drawing/2014/chart" uri="{C3380CC4-5D6E-409C-BE32-E72D297353CC}">
                <c16:uniqueId val="{00000007-AC99-4F2E-81A1-83C24CE550C1}"/>
              </c:ext>
            </c:extLst>
          </c:dPt>
          <c:dPt>
            <c:idx val="4"/>
            <c:bubble3D val="0"/>
            <c:explosion val="16"/>
            <c:spPr>
              <a:solidFill>
                <a:schemeClr val="tx1"/>
              </a:solidFill>
              <a:ln>
                <a:noFill/>
              </a:ln>
              <a:effectLst/>
            </c:spPr>
            <c:extLst xmlns:c16r2="http://schemas.microsoft.com/office/drawing/2015/06/chart">
              <c:ext xmlns:c16="http://schemas.microsoft.com/office/drawing/2014/chart" uri="{C3380CC4-5D6E-409C-BE32-E72D297353CC}">
                <c16:uniqueId val="{00000009-AC99-4F2E-81A1-83C24CE550C1}"/>
              </c:ext>
            </c:extLst>
          </c:dPt>
          <c:dPt>
            <c:idx val="5"/>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0B-AC99-4F2E-81A1-83C24CE550C1}"/>
              </c:ext>
            </c:extLst>
          </c:dPt>
          <c:dPt>
            <c:idx val="6"/>
            <c:bubble3D val="0"/>
            <c:explosion val="5"/>
            <c:spPr>
              <a:solidFill>
                <a:schemeClr val="accent6"/>
              </a:solidFill>
              <a:ln>
                <a:noFill/>
              </a:ln>
              <a:effectLst/>
            </c:spPr>
            <c:extLst xmlns:c16r2="http://schemas.microsoft.com/office/drawing/2015/06/chart">
              <c:ext xmlns:c16="http://schemas.microsoft.com/office/drawing/2014/chart" uri="{C3380CC4-5D6E-409C-BE32-E72D297353CC}">
                <c16:uniqueId val="{0000000D-AC99-4F2E-81A1-83C24CE550C1}"/>
              </c:ext>
            </c:extLst>
          </c:dPt>
          <c:dPt>
            <c:idx val="7"/>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0F-AC99-4F2E-81A1-83C24CE550C1}"/>
              </c:ext>
            </c:extLst>
          </c:dPt>
          <c:dPt>
            <c:idx val="8"/>
            <c:bubble3D val="0"/>
            <c:explosion val="8"/>
            <c:spPr>
              <a:solidFill>
                <a:schemeClr val="accent6"/>
              </a:solidFill>
              <a:ln>
                <a:noFill/>
              </a:ln>
              <a:effectLst/>
            </c:spPr>
            <c:extLst xmlns:c16r2="http://schemas.microsoft.com/office/drawing/2015/06/chart">
              <c:ext xmlns:c16="http://schemas.microsoft.com/office/drawing/2014/chart" uri="{C3380CC4-5D6E-409C-BE32-E72D297353CC}">
                <c16:uniqueId val="{00000011-AC99-4F2E-81A1-83C24CE550C1}"/>
              </c:ext>
            </c:extLst>
          </c:dPt>
          <c:dPt>
            <c:idx val="9"/>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13-AC99-4F2E-81A1-83C24CE550C1}"/>
              </c:ext>
            </c:extLst>
          </c:dPt>
          <c:dPt>
            <c:idx val="10"/>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15-AC99-4F2E-81A1-83C24CE550C1}"/>
              </c:ext>
            </c:extLst>
          </c:dPt>
          <c:dPt>
            <c:idx val="11"/>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17-AC99-4F2E-81A1-83C24CE550C1}"/>
              </c:ext>
            </c:extLst>
          </c:dPt>
          <c:dPt>
            <c:idx val="12"/>
            <c:bubble3D val="0"/>
            <c:explosion val="3"/>
            <c:spPr>
              <a:solidFill>
                <a:schemeClr val="accent6"/>
              </a:solidFill>
              <a:ln>
                <a:noFill/>
              </a:ln>
              <a:effectLst/>
            </c:spPr>
            <c:extLst xmlns:c16r2="http://schemas.microsoft.com/office/drawing/2015/06/chart">
              <c:ext xmlns:c16="http://schemas.microsoft.com/office/drawing/2014/chart" uri="{C3380CC4-5D6E-409C-BE32-E72D297353CC}">
                <c16:uniqueId val="{00000019-AC99-4F2E-81A1-83C24CE550C1}"/>
              </c:ext>
            </c:extLst>
          </c:dPt>
          <c:dPt>
            <c:idx val="13"/>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1B-AC99-4F2E-81A1-83C24CE550C1}"/>
              </c:ext>
            </c:extLst>
          </c:dPt>
          <c:dPt>
            <c:idx val="14"/>
            <c:bubble3D val="0"/>
            <c:explosion val="3"/>
            <c:spPr>
              <a:solidFill>
                <a:schemeClr val="accent6"/>
              </a:solidFill>
              <a:ln>
                <a:noFill/>
              </a:ln>
              <a:effectLst/>
            </c:spPr>
            <c:extLst xmlns:c16r2="http://schemas.microsoft.com/office/drawing/2015/06/chart">
              <c:ext xmlns:c16="http://schemas.microsoft.com/office/drawing/2014/chart" uri="{C3380CC4-5D6E-409C-BE32-E72D297353CC}">
                <c16:uniqueId val="{0000001D-AC99-4F2E-81A1-83C24CE550C1}"/>
              </c:ext>
            </c:extLst>
          </c:dPt>
          <c:dPt>
            <c:idx val="15"/>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1F-AC99-4F2E-81A1-83C24CE550C1}"/>
              </c:ext>
            </c:extLst>
          </c:dPt>
          <c:dPt>
            <c:idx val="16"/>
            <c:bubble3D val="0"/>
            <c:explosion val="7"/>
            <c:spPr>
              <a:solidFill>
                <a:schemeClr val="accent6"/>
              </a:solidFill>
              <a:ln>
                <a:noFill/>
              </a:ln>
              <a:effectLst/>
            </c:spPr>
            <c:extLst xmlns:c16r2="http://schemas.microsoft.com/office/drawing/2015/06/chart">
              <c:ext xmlns:c16="http://schemas.microsoft.com/office/drawing/2014/chart" uri="{C3380CC4-5D6E-409C-BE32-E72D297353CC}">
                <c16:uniqueId val="{00000021-AC99-4F2E-81A1-83C24CE550C1}"/>
              </c:ext>
            </c:extLst>
          </c:dPt>
          <c:dPt>
            <c:idx val="17"/>
            <c:bubble3D val="0"/>
            <c:explosion val="15"/>
            <c:spPr>
              <a:solidFill>
                <a:schemeClr val="accent6"/>
              </a:solidFill>
              <a:ln>
                <a:noFill/>
              </a:ln>
              <a:effectLst/>
            </c:spPr>
            <c:extLst xmlns:c16r2="http://schemas.microsoft.com/office/drawing/2015/06/chart">
              <c:ext xmlns:c16="http://schemas.microsoft.com/office/drawing/2014/chart" uri="{C3380CC4-5D6E-409C-BE32-E72D297353CC}">
                <c16:uniqueId val="{00000023-AC99-4F2E-81A1-83C24CE550C1}"/>
              </c:ext>
            </c:extLst>
          </c:dPt>
          <c:dPt>
            <c:idx val="18"/>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25-AC99-4F2E-81A1-83C24CE550C1}"/>
              </c:ext>
            </c:extLst>
          </c:dPt>
          <c:dPt>
            <c:idx val="19"/>
            <c:bubble3D val="0"/>
            <c:explosion val="4"/>
            <c:spPr>
              <a:solidFill>
                <a:schemeClr val="accent6"/>
              </a:solidFill>
              <a:ln>
                <a:noFill/>
              </a:ln>
              <a:effectLst/>
            </c:spPr>
            <c:extLst xmlns:c16r2="http://schemas.microsoft.com/office/drawing/2015/06/chart">
              <c:ext xmlns:c16="http://schemas.microsoft.com/office/drawing/2014/chart" uri="{C3380CC4-5D6E-409C-BE32-E72D297353CC}">
                <c16:uniqueId val="{00000027-AC99-4F2E-81A1-83C24CE550C1}"/>
              </c:ext>
            </c:extLst>
          </c:dPt>
          <c:dPt>
            <c:idx val="20"/>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29-AC99-4F2E-81A1-83C24CE550C1}"/>
              </c:ext>
            </c:extLst>
          </c:dPt>
          <c:dPt>
            <c:idx val="21"/>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2B-AC99-4F2E-81A1-83C24CE550C1}"/>
              </c:ext>
            </c:extLst>
          </c:dPt>
          <c:dPt>
            <c:idx val="22"/>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2D-AC99-4F2E-81A1-83C24CE550C1}"/>
              </c:ext>
            </c:extLst>
          </c:dPt>
          <c:dPt>
            <c:idx val="23"/>
            <c:bubble3D val="0"/>
            <c:explosion val="7"/>
            <c:spPr>
              <a:solidFill>
                <a:schemeClr val="accent6"/>
              </a:solidFill>
              <a:ln>
                <a:noFill/>
              </a:ln>
              <a:effectLst/>
            </c:spPr>
            <c:extLst xmlns:c16r2="http://schemas.microsoft.com/office/drawing/2015/06/chart">
              <c:ext xmlns:c16="http://schemas.microsoft.com/office/drawing/2014/chart" uri="{C3380CC4-5D6E-409C-BE32-E72D297353CC}">
                <c16:uniqueId val="{0000002F-AC99-4F2E-81A1-83C24CE550C1}"/>
              </c:ext>
            </c:extLst>
          </c:dPt>
          <c:dPt>
            <c:idx val="24"/>
            <c:bubble3D val="0"/>
            <c:explosion val="8"/>
            <c:spPr>
              <a:solidFill>
                <a:schemeClr val="accent6"/>
              </a:solidFill>
              <a:ln>
                <a:noFill/>
              </a:ln>
              <a:effectLst/>
            </c:spPr>
            <c:extLst xmlns:c16r2="http://schemas.microsoft.com/office/drawing/2015/06/chart">
              <c:ext xmlns:c16="http://schemas.microsoft.com/office/drawing/2014/chart" uri="{C3380CC4-5D6E-409C-BE32-E72D297353CC}">
                <c16:uniqueId val="{00000031-AC99-4F2E-81A1-83C24CE550C1}"/>
              </c:ext>
            </c:extLst>
          </c:dPt>
          <c:dPt>
            <c:idx val="25"/>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33-AC99-4F2E-81A1-83C24CE550C1}"/>
              </c:ext>
            </c:extLst>
          </c:dPt>
          <c:dPt>
            <c:idx val="26"/>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35-AC99-4F2E-81A1-83C24CE550C1}"/>
              </c:ext>
            </c:extLst>
          </c:dPt>
          <c:dPt>
            <c:idx val="27"/>
            <c:bubble3D val="0"/>
            <c:explosion val="4"/>
            <c:spPr>
              <a:solidFill>
                <a:schemeClr val="accent6"/>
              </a:solidFill>
              <a:ln>
                <a:noFill/>
              </a:ln>
              <a:effectLst/>
            </c:spPr>
            <c:extLst xmlns:c16r2="http://schemas.microsoft.com/office/drawing/2015/06/chart">
              <c:ext xmlns:c16="http://schemas.microsoft.com/office/drawing/2014/chart" uri="{C3380CC4-5D6E-409C-BE32-E72D297353CC}">
                <c16:uniqueId val="{00000037-AC99-4F2E-81A1-83C24CE550C1}"/>
              </c:ext>
            </c:extLst>
          </c:dPt>
          <c:dPt>
            <c:idx val="28"/>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39-AC99-4F2E-81A1-83C24CE550C1}"/>
              </c:ext>
            </c:extLst>
          </c:dPt>
          <c:dPt>
            <c:idx val="29"/>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3B-AC99-4F2E-81A1-83C24CE550C1}"/>
              </c:ext>
            </c:extLst>
          </c:dPt>
          <c:dPt>
            <c:idx val="30"/>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3D-AC99-4F2E-81A1-83C24CE550C1}"/>
              </c:ext>
            </c:extLst>
          </c:dPt>
          <c:dPt>
            <c:idx val="31"/>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3F-AC99-4F2E-81A1-83C24CE550C1}"/>
              </c:ext>
            </c:extLst>
          </c:dPt>
          <c:dPt>
            <c:idx val="32"/>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41-AC99-4F2E-81A1-83C24CE550C1}"/>
              </c:ext>
            </c:extLst>
          </c:dPt>
          <c:dPt>
            <c:idx val="33"/>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43-AC99-4F2E-81A1-83C24CE550C1}"/>
              </c:ext>
            </c:extLst>
          </c:dPt>
          <c:dPt>
            <c:idx val="34"/>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45-AC99-4F2E-81A1-83C24CE550C1}"/>
              </c:ext>
            </c:extLst>
          </c:dPt>
          <c:dPt>
            <c:idx val="35"/>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47-AC99-4F2E-81A1-83C24CE550C1}"/>
              </c:ext>
            </c:extLst>
          </c:dPt>
          <c:dPt>
            <c:idx val="36"/>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49-AC99-4F2E-81A1-83C24CE550C1}"/>
              </c:ext>
            </c:extLst>
          </c:dPt>
          <c:dPt>
            <c:idx val="37"/>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4B-AC99-4F2E-81A1-83C24CE550C1}"/>
              </c:ext>
            </c:extLst>
          </c:dPt>
          <c:dPt>
            <c:idx val="38"/>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4D-AC99-4F2E-81A1-83C24CE550C1}"/>
              </c:ext>
            </c:extLst>
          </c:dPt>
          <c:dPt>
            <c:idx val="39"/>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4F-AC99-4F2E-81A1-83C24CE550C1}"/>
              </c:ext>
            </c:extLst>
          </c:dPt>
          <c:dPt>
            <c:idx val="40"/>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51-AC99-4F2E-81A1-83C24CE550C1}"/>
              </c:ext>
            </c:extLst>
          </c:dPt>
          <c:dPt>
            <c:idx val="41"/>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53-AC99-4F2E-81A1-83C24CE550C1}"/>
              </c:ext>
            </c:extLst>
          </c:dPt>
          <c:dPt>
            <c:idx val="42"/>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55-AC99-4F2E-81A1-83C24CE550C1}"/>
              </c:ext>
            </c:extLst>
          </c:dPt>
          <c:dLbls>
            <c:dLbl>
              <c:idx val="0"/>
              <c:layout>
                <c:manualLayout>
                  <c:x val="-9.2448901195090576E-3"/>
                  <c:y val="-0.11821693810719948"/>
                </c:manualLayout>
              </c:layout>
              <c:dLblPos val="bestFit"/>
              <c:showLegendKey val="1"/>
              <c:showVal val="0"/>
              <c:showCatName val="1"/>
              <c:showSerName val="0"/>
              <c:showPercent val="1"/>
              <c:showBubbleSize val="0"/>
              <c:separator> </c:separator>
              <c:extLst xmlns:c16r2="http://schemas.microsoft.com/office/drawing/2015/06/chart">
                <c:ext xmlns:c16="http://schemas.microsoft.com/office/drawing/2014/chart" uri="{C3380CC4-5D6E-409C-BE32-E72D297353CC}">
                  <c16:uniqueId val="{00000001-AC99-4F2E-81A1-83C24CE550C1}"/>
                </c:ext>
                <c:ext xmlns:c15="http://schemas.microsoft.com/office/drawing/2012/chart" uri="{CE6537A1-D6FC-4f65-9D91-7224C49458BB}"/>
              </c:extLst>
            </c:dLbl>
            <c:dLbl>
              <c:idx val="1"/>
              <c:delete val="1"/>
              <c:extLst xmlns:c16r2="http://schemas.microsoft.com/office/drawing/2015/06/chart">
                <c:ext xmlns:c16="http://schemas.microsoft.com/office/drawing/2014/chart" uri="{C3380CC4-5D6E-409C-BE32-E72D297353CC}">
                  <c16:uniqueId val="{00000003-AC99-4F2E-81A1-83C24CE550C1}"/>
                </c:ext>
                <c:ext xmlns:c15="http://schemas.microsoft.com/office/drawing/2012/chart" uri="{CE6537A1-D6FC-4f65-9D91-7224C49458BB}"/>
              </c:extLst>
            </c:dLbl>
            <c:dLbl>
              <c:idx val="2"/>
              <c:layout>
                <c:manualLayout>
                  <c:x val="6.9183689199685247E-2"/>
                  <c:y val="-5.9306182274464873E-2"/>
                </c:manualLayout>
              </c:layout>
              <c:dLblPos val="bestFit"/>
              <c:showLegendKey val="1"/>
              <c:showVal val="0"/>
              <c:showCatName val="1"/>
              <c:showSerName val="0"/>
              <c:showPercent val="1"/>
              <c:showBubbleSize val="0"/>
              <c:separator> </c:separator>
              <c:extLst xmlns:c16r2="http://schemas.microsoft.com/office/drawing/2015/06/chart">
                <c:ext xmlns:c16="http://schemas.microsoft.com/office/drawing/2014/chart" uri="{C3380CC4-5D6E-409C-BE32-E72D297353CC}">
                  <c16:uniqueId val="{00000005-AC99-4F2E-81A1-83C24CE550C1}"/>
                </c:ext>
                <c:ext xmlns:c15="http://schemas.microsoft.com/office/drawing/2012/chart" uri="{CE6537A1-D6FC-4f65-9D91-7224C49458BB}"/>
              </c:extLst>
            </c:dLbl>
            <c:dLbl>
              <c:idx val="3"/>
              <c:layout>
                <c:manualLayout>
                  <c:x val="6.1070011268433685E-2"/>
                  <c:y val="-6.825750564274051E-2"/>
                </c:manualLayout>
              </c:layout>
              <c:tx>
                <c:rich>
                  <a:bodyPr/>
                  <a:lstStyle/>
                  <a:p>
                    <a:fld id="{D8EDD9D8-4166-4EAA-B3C3-90292B9441D0}" type="CATEGORYNAME">
                      <a:rPr lang="en-US" b="1"/>
                      <a:pPr/>
                      <a:t>[CATEGORY NAME]</a:t>
                    </a:fld>
                    <a:r>
                      <a:rPr lang="en-US" b="1" baseline="0" dirty="0"/>
                      <a:t> </a:t>
                    </a:r>
                    <a:fld id="{375EC138-E1FA-44C4-83AB-276E22A8FEA0}" type="PERCENTAGE">
                      <a:rPr lang="en-US" b="1" baseline="0"/>
                      <a:pPr/>
                      <a:t>[PERCENTAGE]</a:t>
                    </a:fld>
                    <a:endParaRPr lang="en-US" b="1" baseline="0" dirty="0"/>
                  </a:p>
                </c:rich>
              </c:tx>
              <c:dLblPos val="bestFit"/>
              <c:showLegendKey val="1"/>
              <c:showVal val="0"/>
              <c:showCatName val="1"/>
              <c:showSerName val="0"/>
              <c:showPercent val="1"/>
              <c:showBubbleSize val="0"/>
              <c:separator> </c:separator>
              <c:extLst xmlns:c16r2="http://schemas.microsoft.com/office/drawing/2015/06/chart">
                <c:ext xmlns:c16="http://schemas.microsoft.com/office/drawing/2014/chart" uri="{C3380CC4-5D6E-409C-BE32-E72D297353CC}">
                  <c16:uniqueId val="{00000007-AC99-4F2E-81A1-83C24CE550C1}"/>
                </c:ext>
                <c:ext xmlns:c15="http://schemas.microsoft.com/office/drawing/2012/chart" uri="{CE6537A1-D6FC-4f65-9D91-7224C49458BB}">
                  <c15:dlblFieldTable/>
                  <c15:showDataLabelsRange val="0"/>
                </c:ext>
              </c:extLst>
            </c:dLbl>
            <c:dLbl>
              <c:idx val="4"/>
              <c:layout>
                <c:manualLayout>
                  <c:x val="4.2678529467843312E-2"/>
                  <c:y val="-2.2312793212987764E-2"/>
                </c:manualLayout>
              </c:layout>
              <c:tx>
                <c:rich>
                  <a:bodyPr/>
                  <a:lstStyle/>
                  <a:p>
                    <a:fld id="{97C71C45-998D-4B95-BAC7-EA1FD1904046}" type="CATEGORYNAME">
                      <a:rPr lang="en-GB" b="1"/>
                      <a:pPr/>
                      <a:t>[CATEGORY NAME]</a:t>
                    </a:fld>
                    <a:r>
                      <a:rPr lang="en-GB" b="1" baseline="0" dirty="0"/>
                      <a:t> </a:t>
                    </a:r>
                    <a:fld id="{F8219601-8213-4C81-95A9-3A0029089738}" type="PERCENTAGE">
                      <a:rPr lang="en-GB" b="1" baseline="0"/>
                      <a:pPr/>
                      <a:t>[PERCENTAGE]</a:t>
                    </a:fld>
                    <a:endParaRPr lang="en-GB" b="1" baseline="0" dirty="0"/>
                  </a:p>
                </c:rich>
              </c:tx>
              <c:dLblPos val="bestFit"/>
              <c:showLegendKey val="1"/>
              <c:showVal val="0"/>
              <c:showCatName val="1"/>
              <c:showSerName val="0"/>
              <c:showPercent val="1"/>
              <c:showBubbleSize val="0"/>
              <c:separator> </c:separator>
              <c:extLst xmlns:c16r2="http://schemas.microsoft.com/office/drawing/2015/06/chart">
                <c:ext xmlns:c16="http://schemas.microsoft.com/office/drawing/2014/chart" uri="{C3380CC4-5D6E-409C-BE32-E72D297353CC}">
                  <c16:uniqueId val="{00000009-AC99-4F2E-81A1-83C24CE550C1}"/>
                </c:ext>
                <c:ext xmlns:c15="http://schemas.microsoft.com/office/drawing/2012/chart" uri="{CE6537A1-D6FC-4f65-9D91-7224C49458BB}">
                  <c15:dlblFieldTable/>
                  <c15:showDataLabelsRange val="0"/>
                </c:ext>
              </c:extLst>
            </c:dLbl>
            <c:dLbl>
              <c:idx val="5"/>
              <c:delete val="1"/>
              <c:extLst xmlns:c16r2="http://schemas.microsoft.com/office/drawing/2015/06/chart">
                <c:ext xmlns:c16="http://schemas.microsoft.com/office/drawing/2014/chart" uri="{C3380CC4-5D6E-409C-BE32-E72D297353CC}">
                  <c16:uniqueId val="{0000000B-AC99-4F2E-81A1-83C24CE550C1}"/>
                </c:ext>
                <c:ext xmlns:c15="http://schemas.microsoft.com/office/drawing/2012/chart" uri="{CE6537A1-D6FC-4f65-9D91-7224C49458BB}"/>
              </c:extLst>
            </c:dLbl>
            <c:dLbl>
              <c:idx val="6"/>
              <c:layout>
                <c:manualLayout>
                  <c:x val="5.0980818296543225E-2"/>
                  <c:y val="5.4804746364879291E-3"/>
                </c:manualLayout>
              </c:layout>
              <c:dLblPos val="bestFit"/>
              <c:showLegendKey val="1"/>
              <c:showVal val="0"/>
              <c:showCatName val="1"/>
              <c:showSerName val="0"/>
              <c:showPercent val="1"/>
              <c:showBubbleSize val="0"/>
              <c:separator> </c:separator>
              <c:extLst xmlns:c16r2="http://schemas.microsoft.com/office/drawing/2015/06/chart">
                <c:ext xmlns:c16="http://schemas.microsoft.com/office/drawing/2014/chart" uri="{C3380CC4-5D6E-409C-BE32-E72D297353CC}">
                  <c16:uniqueId val="{0000000D-AC99-4F2E-81A1-83C24CE550C1}"/>
                </c:ext>
                <c:ext xmlns:c15="http://schemas.microsoft.com/office/drawing/2012/chart" uri="{CE6537A1-D6FC-4f65-9D91-7224C49458BB}"/>
              </c:extLst>
            </c:dLbl>
            <c:dLbl>
              <c:idx val="7"/>
              <c:delete val="1"/>
              <c:extLst xmlns:c16r2="http://schemas.microsoft.com/office/drawing/2015/06/chart">
                <c:ext xmlns:c16="http://schemas.microsoft.com/office/drawing/2014/chart" uri="{C3380CC4-5D6E-409C-BE32-E72D297353CC}">
                  <c16:uniqueId val="{0000000F-AC99-4F2E-81A1-83C24CE550C1}"/>
                </c:ext>
                <c:ext xmlns:c15="http://schemas.microsoft.com/office/drawing/2012/chart" uri="{CE6537A1-D6FC-4f65-9D91-7224C49458BB}"/>
              </c:extLst>
            </c:dLbl>
            <c:dLbl>
              <c:idx val="8"/>
              <c:layout>
                <c:manualLayout>
                  <c:x val="1.8188362356613898E-2"/>
                  <c:y val="5.3230458411720985E-2"/>
                </c:manualLayout>
              </c:layout>
              <c:tx>
                <c:rich>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lt"/>
                        <a:ea typeface="+mn-ea"/>
                        <a:cs typeface="+mn-cs"/>
                      </a:defRPr>
                    </a:pPr>
                    <a:fld id="{2AE24F0D-9771-43B3-A566-470AC814756C}" type="CATEGORYNAME">
                      <a:rPr lang="en-US" b="1"/>
                      <a:pPr>
                        <a:defRPr sz="1050"/>
                      </a:pPr>
                      <a:t>[CATEGORY NAME]</a:t>
                    </a:fld>
                    <a:r>
                      <a:rPr lang="en-US" baseline="0" dirty="0"/>
                      <a:t> </a:t>
                    </a:r>
                    <a:fld id="{9E5CAC33-D4D2-4C43-B0B6-06D187540607}" type="PERCENTAGE">
                      <a:rPr lang="en-US" baseline="0"/>
                      <a:pPr>
                        <a:defRPr sz="1050"/>
                      </a:pPr>
                      <a:t>[PERCENTAGE]</a:t>
                    </a:fld>
                    <a:endParaRPr lang="en-US" baseline="0" dirty="0"/>
                  </a:p>
                </c:rich>
              </c:tx>
              <c:numFmt formatCode="0.00%" sourceLinked="0"/>
              <c:spPr>
                <a:noFill/>
                <a:ln>
                  <a:noFill/>
                </a:ln>
                <a:effectLst/>
              </c:spPr>
              <c:txPr>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lt"/>
                      <a:ea typeface="+mn-ea"/>
                      <a:cs typeface="+mn-cs"/>
                    </a:defRPr>
                  </a:pPr>
                  <a:endParaRPr lang="en-US"/>
                </a:p>
              </c:txPr>
              <c:dLblPos val="bestFit"/>
              <c:showLegendKey val="1"/>
              <c:showVal val="0"/>
              <c:showCatName val="1"/>
              <c:showSerName val="0"/>
              <c:showPercent val="1"/>
              <c:showBubbleSize val="0"/>
              <c:separator> </c:separator>
              <c:extLst xmlns:c16r2="http://schemas.microsoft.com/office/drawing/2015/06/chart">
                <c:ext xmlns:c16="http://schemas.microsoft.com/office/drawing/2014/chart" uri="{C3380CC4-5D6E-409C-BE32-E72D297353CC}">
                  <c16:uniqueId val="{00000011-AC99-4F2E-81A1-83C24CE550C1}"/>
                </c:ext>
                <c:ext xmlns:c15="http://schemas.microsoft.com/office/drawing/2012/chart" uri="{CE6537A1-D6FC-4f65-9D91-7224C49458BB}">
                  <c15:layout>
                    <c:manualLayout>
                      <c:w val="0.22461692474427583"/>
                      <c:h val="2.9063843467173764E-2"/>
                    </c:manualLayout>
                  </c15:layout>
                  <c15:dlblFieldTable/>
                  <c15:showDataLabelsRange val="0"/>
                </c:ext>
              </c:extLst>
            </c:dLbl>
            <c:dLbl>
              <c:idx val="9"/>
              <c:delete val="1"/>
              <c:extLst xmlns:c16r2="http://schemas.microsoft.com/office/drawing/2015/06/chart">
                <c:ext xmlns:c16="http://schemas.microsoft.com/office/drawing/2014/chart" uri="{C3380CC4-5D6E-409C-BE32-E72D297353CC}">
                  <c16:uniqueId val="{00000013-AC99-4F2E-81A1-83C24CE550C1}"/>
                </c:ext>
                <c:ext xmlns:c15="http://schemas.microsoft.com/office/drawing/2012/chart" uri="{CE6537A1-D6FC-4f65-9D91-7224C49458BB}"/>
              </c:extLst>
            </c:dLbl>
            <c:dLbl>
              <c:idx val="10"/>
              <c:delete val="1"/>
              <c:extLst xmlns:c16r2="http://schemas.microsoft.com/office/drawing/2015/06/chart">
                <c:ext xmlns:c16="http://schemas.microsoft.com/office/drawing/2014/chart" uri="{C3380CC4-5D6E-409C-BE32-E72D297353CC}">
                  <c16:uniqueId val="{00000015-AC99-4F2E-81A1-83C24CE550C1}"/>
                </c:ext>
                <c:ext xmlns:c15="http://schemas.microsoft.com/office/drawing/2012/chart" uri="{CE6537A1-D6FC-4f65-9D91-7224C49458BB}"/>
              </c:extLst>
            </c:dLbl>
            <c:dLbl>
              <c:idx val="11"/>
              <c:delete val="1"/>
              <c:extLst xmlns:c16r2="http://schemas.microsoft.com/office/drawing/2015/06/chart">
                <c:ext xmlns:c16="http://schemas.microsoft.com/office/drawing/2014/chart" uri="{C3380CC4-5D6E-409C-BE32-E72D297353CC}">
                  <c16:uniqueId val="{00000017-AC99-4F2E-81A1-83C24CE550C1}"/>
                </c:ext>
                <c:ext xmlns:c15="http://schemas.microsoft.com/office/drawing/2012/chart" uri="{CE6537A1-D6FC-4f65-9D91-7224C49458BB}"/>
              </c:extLst>
            </c:dLbl>
            <c:dLbl>
              <c:idx val="12"/>
              <c:layout>
                <c:manualLayout>
                  <c:x val="2.5412404200552297E-2"/>
                  <c:y val="7.8062732652714989E-2"/>
                </c:manualLayout>
              </c:layout>
              <c:dLblPos val="bestFit"/>
              <c:showLegendKey val="1"/>
              <c:showVal val="0"/>
              <c:showCatName val="1"/>
              <c:showSerName val="0"/>
              <c:showPercent val="1"/>
              <c:showBubbleSize val="0"/>
              <c:separator> </c:separator>
              <c:extLst xmlns:c16r2="http://schemas.microsoft.com/office/drawing/2015/06/chart">
                <c:ext xmlns:c16="http://schemas.microsoft.com/office/drawing/2014/chart" uri="{C3380CC4-5D6E-409C-BE32-E72D297353CC}">
                  <c16:uniqueId val="{00000019-AC99-4F2E-81A1-83C24CE550C1}"/>
                </c:ext>
                <c:ext xmlns:c15="http://schemas.microsoft.com/office/drawing/2012/chart" uri="{CE6537A1-D6FC-4f65-9D91-7224C49458BB}"/>
              </c:extLst>
            </c:dLbl>
            <c:dLbl>
              <c:idx val="14"/>
              <c:delete val="1"/>
              <c:extLst xmlns:c16r2="http://schemas.microsoft.com/office/drawing/2015/06/chart">
                <c:ext xmlns:c16="http://schemas.microsoft.com/office/drawing/2014/chart" uri="{C3380CC4-5D6E-409C-BE32-E72D297353CC}">
                  <c16:uniqueId val="{0000001D-AC99-4F2E-81A1-83C24CE550C1}"/>
                </c:ext>
                <c:ext xmlns:c15="http://schemas.microsoft.com/office/drawing/2012/chart" uri="{CE6537A1-D6FC-4f65-9D91-7224C49458BB}"/>
              </c:extLst>
            </c:dLbl>
            <c:dLbl>
              <c:idx val="15"/>
              <c:delete val="1"/>
              <c:extLst xmlns:c16r2="http://schemas.microsoft.com/office/drawing/2015/06/chart">
                <c:ext xmlns:c16="http://schemas.microsoft.com/office/drawing/2014/chart" uri="{C3380CC4-5D6E-409C-BE32-E72D297353CC}">
                  <c16:uniqueId val="{0000001F-AC99-4F2E-81A1-83C24CE550C1}"/>
                </c:ext>
                <c:ext xmlns:c15="http://schemas.microsoft.com/office/drawing/2012/chart" uri="{CE6537A1-D6FC-4f65-9D91-7224C49458BB}"/>
              </c:extLst>
            </c:dLbl>
            <c:dLbl>
              <c:idx val="16"/>
              <c:layout>
                <c:manualLayout>
                  <c:x val="2.6165792224874005E-2"/>
                  <c:y val="-6.9731693151415322E-2"/>
                </c:manualLayout>
              </c:layout>
              <c:tx>
                <c:rich>
                  <a:bodyPr/>
                  <a:lstStyle/>
                  <a:p>
                    <a:fld id="{9AD1028C-016D-4F78-9C57-CF1D95BA2D74}" type="CATEGORYNAME">
                      <a:rPr lang="en-US" b="1"/>
                      <a:pPr/>
                      <a:t>[CATEGORY NAME]</a:t>
                    </a:fld>
                    <a:r>
                      <a:rPr lang="en-US" baseline="0" dirty="0"/>
                      <a:t> </a:t>
                    </a:r>
                    <a:fld id="{1C61353E-E18C-4A84-8275-A8582CE72D11}" type="PERCENTAGE">
                      <a:rPr lang="en-US" baseline="0"/>
                      <a:pPr/>
                      <a:t>[PERCENTAGE]</a:t>
                    </a:fld>
                    <a:endParaRPr lang="en-US" baseline="0" dirty="0"/>
                  </a:p>
                </c:rich>
              </c:tx>
              <c:dLblPos val="bestFit"/>
              <c:showLegendKey val="1"/>
              <c:showVal val="0"/>
              <c:showCatName val="1"/>
              <c:showSerName val="0"/>
              <c:showPercent val="1"/>
              <c:showBubbleSize val="0"/>
              <c:separator> </c:separator>
              <c:extLst xmlns:c16r2="http://schemas.microsoft.com/office/drawing/2015/06/chart">
                <c:ext xmlns:c16="http://schemas.microsoft.com/office/drawing/2014/chart" uri="{C3380CC4-5D6E-409C-BE32-E72D297353CC}">
                  <c16:uniqueId val="{00000021-AC99-4F2E-81A1-83C24CE550C1}"/>
                </c:ext>
                <c:ext xmlns:c15="http://schemas.microsoft.com/office/drawing/2012/chart" uri="{CE6537A1-D6FC-4f65-9D91-7224C49458BB}">
                  <c15:dlblFieldTable/>
                  <c15:showDataLabelsRange val="0"/>
                </c:ext>
              </c:extLst>
            </c:dLbl>
            <c:dLbl>
              <c:idx val="17"/>
              <c:layout>
                <c:manualLayout>
                  <c:x val="-3.4842479288898658E-2"/>
                  <c:y val="1.6775729120816419E-2"/>
                </c:manualLayout>
              </c:layout>
              <c:tx>
                <c:rich>
                  <a:bodyPr/>
                  <a:lstStyle/>
                  <a:p>
                    <a:fld id="{31C37113-053E-4603-BF0C-45BE85D9BC18}" type="CATEGORYNAME">
                      <a:rPr lang="en-GB" b="1"/>
                      <a:pPr/>
                      <a:t>[CATEGORY NAME]</a:t>
                    </a:fld>
                    <a:r>
                      <a:rPr lang="en-GB" baseline="0" dirty="0"/>
                      <a:t> </a:t>
                    </a:r>
                    <a:fld id="{7B6604A9-41B4-47AA-A7FF-A77B9F067A53}" type="PERCENTAGE">
                      <a:rPr lang="en-GB" baseline="0"/>
                      <a:pPr/>
                      <a:t>[PERCENTAGE]</a:t>
                    </a:fld>
                    <a:endParaRPr lang="en-GB" baseline="0" dirty="0"/>
                  </a:p>
                </c:rich>
              </c:tx>
              <c:dLblPos val="bestFit"/>
              <c:showLegendKey val="1"/>
              <c:showVal val="0"/>
              <c:showCatName val="1"/>
              <c:showSerName val="0"/>
              <c:showPercent val="1"/>
              <c:showBubbleSize val="0"/>
              <c:separator> </c:separator>
              <c:extLst xmlns:c16r2="http://schemas.microsoft.com/office/drawing/2015/06/chart">
                <c:ext xmlns:c16="http://schemas.microsoft.com/office/drawing/2014/chart" uri="{C3380CC4-5D6E-409C-BE32-E72D297353CC}">
                  <c16:uniqueId val="{00000023-AC99-4F2E-81A1-83C24CE550C1}"/>
                </c:ext>
                <c:ext xmlns:c15="http://schemas.microsoft.com/office/drawing/2012/chart" uri="{CE6537A1-D6FC-4f65-9D91-7224C49458BB}">
                  <c15:dlblFieldTable/>
                  <c15:showDataLabelsRange val="0"/>
                </c:ext>
              </c:extLst>
            </c:dLbl>
            <c:dLbl>
              <c:idx val="18"/>
              <c:delete val="1"/>
              <c:extLst xmlns:c16r2="http://schemas.microsoft.com/office/drawing/2015/06/chart">
                <c:ext xmlns:c16="http://schemas.microsoft.com/office/drawing/2014/chart" uri="{C3380CC4-5D6E-409C-BE32-E72D297353CC}">
                  <c16:uniqueId val="{00000025-AC99-4F2E-81A1-83C24CE550C1}"/>
                </c:ext>
                <c:ext xmlns:c15="http://schemas.microsoft.com/office/drawing/2012/chart" uri="{CE6537A1-D6FC-4f65-9D91-7224C49458BB}"/>
              </c:extLst>
            </c:dLbl>
            <c:dLbl>
              <c:idx val="19"/>
              <c:layout>
                <c:manualLayout>
                  <c:x val="-0.10220106482191975"/>
                  <c:y val="6.3115588812268031E-2"/>
                </c:manualLayout>
              </c:layout>
              <c:dLblPos val="bestFit"/>
              <c:showLegendKey val="1"/>
              <c:showVal val="0"/>
              <c:showCatName val="1"/>
              <c:showSerName val="0"/>
              <c:showPercent val="1"/>
              <c:showBubbleSize val="0"/>
              <c:separator> </c:separator>
              <c:extLst xmlns:c16r2="http://schemas.microsoft.com/office/drawing/2015/06/chart">
                <c:ext xmlns:c16="http://schemas.microsoft.com/office/drawing/2014/chart" uri="{C3380CC4-5D6E-409C-BE32-E72D297353CC}">
                  <c16:uniqueId val="{00000027-AC99-4F2E-81A1-83C24CE550C1}"/>
                </c:ext>
                <c:ext xmlns:c15="http://schemas.microsoft.com/office/drawing/2012/chart" uri="{CE6537A1-D6FC-4f65-9D91-7224C49458BB}"/>
              </c:extLst>
            </c:dLbl>
            <c:dLbl>
              <c:idx val="20"/>
              <c:delete val="1"/>
              <c:extLst xmlns:c16r2="http://schemas.microsoft.com/office/drawing/2015/06/chart">
                <c:ext xmlns:c16="http://schemas.microsoft.com/office/drawing/2014/chart" uri="{C3380CC4-5D6E-409C-BE32-E72D297353CC}">
                  <c16:uniqueId val="{00000029-AC99-4F2E-81A1-83C24CE550C1}"/>
                </c:ext>
                <c:ext xmlns:c15="http://schemas.microsoft.com/office/drawing/2012/chart" uri="{CE6537A1-D6FC-4f65-9D91-7224C49458BB}"/>
              </c:extLst>
            </c:dLbl>
            <c:dLbl>
              <c:idx val="21"/>
              <c:delete val="1"/>
              <c:extLst xmlns:c16r2="http://schemas.microsoft.com/office/drawing/2015/06/chart">
                <c:ext xmlns:c16="http://schemas.microsoft.com/office/drawing/2014/chart" uri="{C3380CC4-5D6E-409C-BE32-E72D297353CC}">
                  <c16:uniqueId val="{0000002B-AC99-4F2E-81A1-83C24CE550C1}"/>
                </c:ext>
                <c:ext xmlns:c15="http://schemas.microsoft.com/office/drawing/2012/chart" uri="{CE6537A1-D6FC-4f65-9D91-7224C49458BB}"/>
              </c:extLst>
            </c:dLbl>
            <c:dLbl>
              <c:idx val="22"/>
              <c:delete val="1"/>
              <c:extLst xmlns:c16r2="http://schemas.microsoft.com/office/drawing/2015/06/chart">
                <c:ext xmlns:c16="http://schemas.microsoft.com/office/drawing/2014/chart" uri="{C3380CC4-5D6E-409C-BE32-E72D297353CC}">
                  <c16:uniqueId val="{0000002D-AC99-4F2E-81A1-83C24CE550C1}"/>
                </c:ext>
                <c:ext xmlns:c15="http://schemas.microsoft.com/office/drawing/2012/chart" uri="{CE6537A1-D6FC-4f65-9D91-7224C49458BB}"/>
              </c:extLst>
            </c:dLbl>
            <c:dLbl>
              <c:idx val="23"/>
              <c:layout>
                <c:manualLayout>
                  <c:x val="7.5822964502000961E-2"/>
                  <c:y val="-4.0773598952304771E-2"/>
                </c:manualLayout>
              </c:layout>
              <c:tx>
                <c:rich>
                  <a:bodyPr/>
                  <a:lstStyle/>
                  <a:p>
                    <a:fld id="{B1FE3D9E-1D93-43E2-AD1D-FA9D6B54BB74}" type="CATEGORYNAME">
                      <a:rPr lang="en-US" b="1"/>
                      <a:pPr/>
                      <a:t>[CATEGORY NAME]</a:t>
                    </a:fld>
                    <a:r>
                      <a:rPr lang="en-US" b="1" baseline="0" dirty="0"/>
                      <a:t> </a:t>
                    </a:r>
                    <a:fld id="{8681859E-354E-4C4C-A4FE-4D617CB3E978}" type="PERCENTAGE">
                      <a:rPr lang="en-US" b="1" baseline="0"/>
                      <a:pPr/>
                      <a:t>[PERCENTAGE]</a:t>
                    </a:fld>
                    <a:endParaRPr lang="en-US" b="1" baseline="0" dirty="0"/>
                  </a:p>
                </c:rich>
              </c:tx>
              <c:dLblPos val="bestFit"/>
              <c:showLegendKey val="1"/>
              <c:showVal val="0"/>
              <c:showCatName val="1"/>
              <c:showSerName val="0"/>
              <c:showPercent val="1"/>
              <c:showBubbleSize val="0"/>
              <c:separator> </c:separator>
              <c:extLst xmlns:c16r2="http://schemas.microsoft.com/office/drawing/2015/06/chart">
                <c:ext xmlns:c16="http://schemas.microsoft.com/office/drawing/2014/chart" uri="{C3380CC4-5D6E-409C-BE32-E72D297353CC}">
                  <c16:uniqueId val="{0000002F-AC99-4F2E-81A1-83C24CE550C1}"/>
                </c:ext>
                <c:ext xmlns:c15="http://schemas.microsoft.com/office/drawing/2012/chart" uri="{CE6537A1-D6FC-4f65-9D91-7224C49458BB}">
                  <c15:dlblFieldTable/>
                  <c15:showDataLabelsRange val="0"/>
                </c:ext>
              </c:extLst>
            </c:dLbl>
            <c:dLbl>
              <c:idx val="24"/>
              <c:tx>
                <c:rich>
                  <a:bodyPr/>
                  <a:lstStyle/>
                  <a:p>
                    <a:fld id="{770591FB-B995-4CA0-B435-6BEFDDE880DD}" type="CATEGORYNAME">
                      <a:rPr lang="en-GB" b="1"/>
                      <a:pPr/>
                      <a:t>[CATEGORY NAME]</a:t>
                    </a:fld>
                    <a:r>
                      <a:rPr lang="en-GB" b="1" baseline="0" dirty="0"/>
                      <a:t> </a:t>
                    </a:r>
                    <a:fld id="{D79F27EC-AB6C-42CD-A861-A6F85DE8475A}" type="PERCENTAGE">
                      <a:rPr lang="en-GB" b="1" baseline="0"/>
                      <a:pPr/>
                      <a:t>[PERCENTAGE]</a:t>
                    </a:fld>
                    <a:endParaRPr lang="en-GB" b="1" baseline="0" dirty="0"/>
                  </a:p>
                </c:rich>
              </c:tx>
              <c:dLblPos val="bestFit"/>
              <c:showLegendKey val="1"/>
              <c:showVal val="0"/>
              <c:showCatName val="1"/>
              <c:showSerName val="0"/>
              <c:showPercent val="1"/>
              <c:showBubbleSize val="0"/>
              <c:separator> </c:separator>
              <c:extLst xmlns:c16r2="http://schemas.microsoft.com/office/drawing/2015/06/chart">
                <c:ext xmlns:c16="http://schemas.microsoft.com/office/drawing/2014/chart" uri="{C3380CC4-5D6E-409C-BE32-E72D297353CC}">
                  <c16:uniqueId val="{00000031-AC99-4F2E-81A1-83C24CE550C1}"/>
                </c:ext>
                <c:ext xmlns:c15="http://schemas.microsoft.com/office/drawing/2012/chart" uri="{CE6537A1-D6FC-4f65-9D91-7224C49458BB}">
                  <c15:dlblFieldTable/>
                  <c15:showDataLabelsRange val="0"/>
                </c:ext>
              </c:extLst>
            </c:dLbl>
            <c:dLbl>
              <c:idx val="25"/>
              <c:delete val="1"/>
              <c:extLst xmlns:c16r2="http://schemas.microsoft.com/office/drawing/2015/06/chart">
                <c:ext xmlns:c16="http://schemas.microsoft.com/office/drawing/2014/chart" uri="{C3380CC4-5D6E-409C-BE32-E72D297353CC}">
                  <c16:uniqueId val="{00000033-AC99-4F2E-81A1-83C24CE550C1}"/>
                </c:ext>
                <c:ext xmlns:c15="http://schemas.microsoft.com/office/drawing/2012/chart" uri="{CE6537A1-D6FC-4f65-9D91-7224C49458BB}"/>
              </c:extLst>
            </c:dLbl>
            <c:dLbl>
              <c:idx val="26"/>
              <c:delete val="1"/>
              <c:extLst xmlns:c16r2="http://schemas.microsoft.com/office/drawing/2015/06/chart">
                <c:ext xmlns:c16="http://schemas.microsoft.com/office/drawing/2014/chart" uri="{C3380CC4-5D6E-409C-BE32-E72D297353CC}">
                  <c16:uniqueId val="{00000035-AC99-4F2E-81A1-83C24CE550C1}"/>
                </c:ext>
                <c:ext xmlns:c15="http://schemas.microsoft.com/office/drawing/2012/chart" uri="{CE6537A1-D6FC-4f65-9D91-7224C49458BB}"/>
              </c:extLst>
            </c:dLbl>
            <c:dLbl>
              <c:idx val="27"/>
              <c:layout>
                <c:manualLayout>
                  <c:x val="-7.9389323461593775E-2"/>
                  <c:y val="1.3384828797540991E-2"/>
                </c:manualLayout>
              </c:layout>
              <c:dLblPos val="bestFit"/>
              <c:showLegendKey val="1"/>
              <c:showVal val="0"/>
              <c:showCatName val="1"/>
              <c:showSerName val="0"/>
              <c:showPercent val="1"/>
              <c:showBubbleSize val="0"/>
              <c:separator> </c:separator>
              <c:extLst xmlns:c16r2="http://schemas.microsoft.com/office/drawing/2015/06/chart">
                <c:ext xmlns:c16="http://schemas.microsoft.com/office/drawing/2014/chart" uri="{C3380CC4-5D6E-409C-BE32-E72D297353CC}">
                  <c16:uniqueId val="{00000037-AC99-4F2E-81A1-83C24CE550C1}"/>
                </c:ext>
                <c:ext xmlns:c15="http://schemas.microsoft.com/office/drawing/2012/chart" uri="{CE6537A1-D6FC-4f65-9D91-7224C49458BB}"/>
              </c:extLst>
            </c:dLbl>
            <c:dLbl>
              <c:idx val="28"/>
              <c:delete val="1"/>
              <c:extLst xmlns:c16r2="http://schemas.microsoft.com/office/drawing/2015/06/chart">
                <c:ext xmlns:c16="http://schemas.microsoft.com/office/drawing/2014/chart" uri="{C3380CC4-5D6E-409C-BE32-E72D297353CC}">
                  <c16:uniqueId val="{00000039-AC99-4F2E-81A1-83C24CE550C1}"/>
                </c:ext>
                <c:ext xmlns:c15="http://schemas.microsoft.com/office/drawing/2012/chart" uri="{CE6537A1-D6FC-4f65-9D91-7224C49458BB}"/>
              </c:extLst>
            </c:dLbl>
            <c:dLbl>
              <c:idx val="29"/>
              <c:delete val="1"/>
              <c:extLst xmlns:c16r2="http://schemas.microsoft.com/office/drawing/2015/06/chart">
                <c:ext xmlns:c16="http://schemas.microsoft.com/office/drawing/2014/chart" uri="{C3380CC4-5D6E-409C-BE32-E72D297353CC}">
                  <c16:uniqueId val="{0000003B-AC99-4F2E-81A1-83C24CE550C1}"/>
                </c:ext>
                <c:ext xmlns:c15="http://schemas.microsoft.com/office/drawing/2012/chart" uri="{CE6537A1-D6FC-4f65-9D91-7224C49458BB}"/>
              </c:extLst>
            </c:dLbl>
            <c:dLbl>
              <c:idx val="30"/>
              <c:delete val="1"/>
              <c:extLst xmlns:c16r2="http://schemas.microsoft.com/office/drawing/2015/06/chart">
                <c:ext xmlns:c16="http://schemas.microsoft.com/office/drawing/2014/chart" uri="{C3380CC4-5D6E-409C-BE32-E72D297353CC}">
                  <c16:uniqueId val="{0000003D-AC99-4F2E-81A1-83C24CE550C1}"/>
                </c:ext>
                <c:ext xmlns:c15="http://schemas.microsoft.com/office/drawing/2012/chart" uri="{CE6537A1-D6FC-4f65-9D91-7224C49458BB}"/>
              </c:extLst>
            </c:dLbl>
            <c:dLbl>
              <c:idx val="31"/>
              <c:delete val="1"/>
              <c:extLst xmlns:c16r2="http://schemas.microsoft.com/office/drawing/2015/06/chart">
                <c:ext xmlns:c16="http://schemas.microsoft.com/office/drawing/2014/chart" uri="{C3380CC4-5D6E-409C-BE32-E72D297353CC}">
                  <c16:uniqueId val="{0000003F-AC99-4F2E-81A1-83C24CE550C1}"/>
                </c:ext>
                <c:ext xmlns:c15="http://schemas.microsoft.com/office/drawing/2012/chart" uri="{CE6537A1-D6FC-4f65-9D91-7224C49458BB}"/>
              </c:extLst>
            </c:dLbl>
            <c:dLbl>
              <c:idx val="32"/>
              <c:delete val="1"/>
              <c:extLst xmlns:c16r2="http://schemas.microsoft.com/office/drawing/2015/06/chart">
                <c:ext xmlns:c16="http://schemas.microsoft.com/office/drawing/2014/chart" uri="{C3380CC4-5D6E-409C-BE32-E72D297353CC}">
                  <c16:uniqueId val="{00000041-AC99-4F2E-81A1-83C24CE550C1}"/>
                </c:ext>
                <c:ext xmlns:c15="http://schemas.microsoft.com/office/drawing/2012/chart" uri="{CE6537A1-D6FC-4f65-9D91-7224C49458BB}"/>
              </c:extLst>
            </c:dLbl>
            <c:dLbl>
              <c:idx val="33"/>
              <c:delete val="1"/>
              <c:extLst xmlns:c16r2="http://schemas.microsoft.com/office/drawing/2015/06/chart">
                <c:ext xmlns:c16="http://schemas.microsoft.com/office/drawing/2014/chart" uri="{C3380CC4-5D6E-409C-BE32-E72D297353CC}">
                  <c16:uniqueId val="{00000043-AC99-4F2E-81A1-83C24CE550C1}"/>
                </c:ext>
                <c:ext xmlns:c15="http://schemas.microsoft.com/office/drawing/2012/chart" uri="{CE6537A1-D6FC-4f65-9D91-7224C49458BB}"/>
              </c:extLst>
            </c:dLbl>
            <c:dLbl>
              <c:idx val="34"/>
              <c:delete val="1"/>
              <c:extLst xmlns:c16r2="http://schemas.microsoft.com/office/drawing/2015/06/chart">
                <c:ext xmlns:c16="http://schemas.microsoft.com/office/drawing/2014/chart" uri="{C3380CC4-5D6E-409C-BE32-E72D297353CC}">
                  <c16:uniqueId val="{00000045-AC99-4F2E-81A1-83C24CE550C1}"/>
                </c:ext>
                <c:ext xmlns:c15="http://schemas.microsoft.com/office/drawing/2012/chart" uri="{CE6537A1-D6FC-4f65-9D91-7224C49458BB}"/>
              </c:extLst>
            </c:dLbl>
            <c:dLbl>
              <c:idx val="35"/>
              <c:delete val="1"/>
              <c:extLst xmlns:c16r2="http://schemas.microsoft.com/office/drawing/2015/06/chart">
                <c:ext xmlns:c16="http://schemas.microsoft.com/office/drawing/2014/chart" uri="{C3380CC4-5D6E-409C-BE32-E72D297353CC}">
                  <c16:uniqueId val="{00000047-AC99-4F2E-81A1-83C24CE550C1}"/>
                </c:ext>
                <c:ext xmlns:c15="http://schemas.microsoft.com/office/drawing/2012/chart" uri="{CE6537A1-D6FC-4f65-9D91-7224C49458BB}"/>
              </c:extLst>
            </c:dLbl>
            <c:dLbl>
              <c:idx val="36"/>
              <c:delete val="1"/>
              <c:extLst xmlns:c16r2="http://schemas.microsoft.com/office/drawing/2015/06/chart">
                <c:ext xmlns:c16="http://schemas.microsoft.com/office/drawing/2014/chart" uri="{C3380CC4-5D6E-409C-BE32-E72D297353CC}">
                  <c16:uniqueId val="{00000049-AC99-4F2E-81A1-83C24CE550C1}"/>
                </c:ext>
                <c:ext xmlns:c15="http://schemas.microsoft.com/office/drawing/2012/chart" uri="{CE6537A1-D6FC-4f65-9D91-7224C49458BB}"/>
              </c:extLst>
            </c:dLbl>
            <c:dLbl>
              <c:idx val="37"/>
              <c:delete val="1"/>
              <c:extLst xmlns:c16r2="http://schemas.microsoft.com/office/drawing/2015/06/chart">
                <c:ext xmlns:c16="http://schemas.microsoft.com/office/drawing/2014/chart" uri="{C3380CC4-5D6E-409C-BE32-E72D297353CC}">
                  <c16:uniqueId val="{0000004B-AC99-4F2E-81A1-83C24CE550C1}"/>
                </c:ext>
                <c:ext xmlns:c15="http://schemas.microsoft.com/office/drawing/2012/chart" uri="{CE6537A1-D6FC-4f65-9D91-7224C49458BB}"/>
              </c:extLst>
            </c:dLbl>
            <c:dLbl>
              <c:idx val="38"/>
              <c:layout>
                <c:manualLayout>
                  <c:x val="-0.14980432369582156"/>
                  <c:y val="-7.5587424920220636E-2"/>
                </c:manualLayout>
              </c:layout>
              <c:dLblPos val="bestFit"/>
              <c:showLegendKey val="1"/>
              <c:showVal val="0"/>
              <c:showCatName val="1"/>
              <c:showSerName val="0"/>
              <c:showPercent val="1"/>
              <c:showBubbleSize val="0"/>
              <c:separator> </c:separator>
              <c:extLst xmlns:c16r2="http://schemas.microsoft.com/office/drawing/2015/06/chart">
                <c:ext xmlns:c16="http://schemas.microsoft.com/office/drawing/2014/chart" uri="{C3380CC4-5D6E-409C-BE32-E72D297353CC}">
                  <c16:uniqueId val="{0000004D-AC99-4F2E-81A1-83C24CE550C1}"/>
                </c:ext>
                <c:ext xmlns:c15="http://schemas.microsoft.com/office/drawing/2012/chart" uri="{CE6537A1-D6FC-4f65-9D91-7224C49458BB}"/>
              </c:extLst>
            </c:dLbl>
            <c:dLbl>
              <c:idx val="39"/>
              <c:delete val="1"/>
              <c:extLst xmlns:c16r2="http://schemas.microsoft.com/office/drawing/2015/06/chart">
                <c:ext xmlns:c16="http://schemas.microsoft.com/office/drawing/2014/chart" uri="{C3380CC4-5D6E-409C-BE32-E72D297353CC}">
                  <c16:uniqueId val="{0000004F-AC99-4F2E-81A1-83C24CE550C1}"/>
                </c:ext>
                <c:ext xmlns:c15="http://schemas.microsoft.com/office/drawing/2012/chart" uri="{CE6537A1-D6FC-4f65-9D91-7224C49458BB}"/>
              </c:extLst>
            </c:dLbl>
            <c:dLbl>
              <c:idx val="40"/>
              <c:delete val="1"/>
              <c:extLst xmlns:c16r2="http://schemas.microsoft.com/office/drawing/2015/06/chart">
                <c:ext xmlns:c16="http://schemas.microsoft.com/office/drawing/2014/chart" uri="{C3380CC4-5D6E-409C-BE32-E72D297353CC}">
                  <c16:uniqueId val="{00000051-AC99-4F2E-81A1-83C24CE550C1}"/>
                </c:ext>
                <c:ext xmlns:c15="http://schemas.microsoft.com/office/drawing/2012/chart" uri="{CE6537A1-D6FC-4f65-9D91-7224C49458BB}"/>
              </c:extLst>
            </c:dLbl>
            <c:dLbl>
              <c:idx val="41"/>
              <c:delete val="1"/>
              <c:extLst xmlns:c16r2="http://schemas.microsoft.com/office/drawing/2015/06/chart">
                <c:ext xmlns:c16="http://schemas.microsoft.com/office/drawing/2014/chart" uri="{C3380CC4-5D6E-409C-BE32-E72D297353CC}">
                  <c16:uniqueId val="{00000053-AC99-4F2E-81A1-83C24CE550C1}"/>
                </c:ext>
                <c:ext xmlns:c15="http://schemas.microsoft.com/office/drawing/2012/chart" uri="{CE6537A1-D6FC-4f65-9D91-7224C49458BB}"/>
              </c:extLst>
            </c:dLbl>
            <c:dLbl>
              <c:idx val="42"/>
              <c:layout>
                <c:manualLayout>
                  <c:x val="-0.27246642016122818"/>
                  <c:y val="4.2722402075521783E-2"/>
                </c:manualLayout>
              </c:layout>
              <c:dLblPos val="bestFit"/>
              <c:showLegendKey val="1"/>
              <c:showVal val="0"/>
              <c:showCatName val="1"/>
              <c:showSerName val="0"/>
              <c:showPercent val="1"/>
              <c:showBubbleSize val="0"/>
              <c:separator> </c:separator>
              <c:extLst xmlns:c16r2="http://schemas.microsoft.com/office/drawing/2015/06/chart">
                <c:ext xmlns:c16="http://schemas.microsoft.com/office/drawing/2014/chart" uri="{C3380CC4-5D6E-409C-BE32-E72D297353CC}">
                  <c16:uniqueId val="{00000055-AC99-4F2E-81A1-83C24CE550C1}"/>
                </c:ext>
                <c:ext xmlns:c15="http://schemas.microsoft.com/office/drawing/2012/chart" uri="{CE6537A1-D6FC-4f65-9D91-7224C49458BB}"/>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en-US"/>
              </a:p>
            </c:txPr>
            <c:dLblPos val="bestFit"/>
            <c:showLegendKey val="1"/>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'Sub-Sector'!$A$4:$A$47</c:f>
              <c:strCache>
                <c:ptCount val="43"/>
                <c:pt idx="0">
                  <c:v>Aluminium</c:v>
                </c:pt>
                <c:pt idx="1">
                  <c:v>Biotech Manufacturing</c:v>
                </c:pt>
                <c:pt idx="2">
                  <c:v>Chrome</c:v>
                </c:pt>
                <c:pt idx="3">
                  <c:v>Coal</c:v>
                </c:pt>
                <c:pt idx="4">
                  <c:v>Coal, gold, platinum, diamonds</c:v>
                </c:pt>
                <c:pt idx="5">
                  <c:v>Communications Technology</c:v>
                </c:pt>
                <c:pt idx="6">
                  <c:v>Diamond mine</c:v>
                </c:pt>
                <c:pt idx="7">
                  <c:v>Digital Assets</c:v>
                </c:pt>
                <c:pt idx="8">
                  <c:v>Energy Storage</c:v>
                </c:pt>
                <c:pt idx="9">
                  <c:v>Gas Technology</c:v>
                </c:pt>
                <c:pt idx="10">
                  <c:v>Intermediate goods - cast metals</c:v>
                </c:pt>
                <c:pt idx="11">
                  <c:v>IoT, AI</c:v>
                </c:pt>
                <c:pt idx="12">
                  <c:v>Iron, steel</c:v>
                </c:pt>
                <c:pt idx="13">
                  <c:v>Manganese mining</c:v>
                </c:pt>
                <c:pt idx="14">
                  <c:v>Mining Services</c:v>
                </c:pt>
                <c:pt idx="15">
                  <c:v>Refrigeration Manufacturing</c:v>
                </c:pt>
                <c:pt idx="16">
                  <c:v>Renewables, Solar Installations</c:v>
                </c:pt>
                <c:pt idx="17">
                  <c:v>Renewables, Wind Tower Manufacturing</c:v>
                </c:pt>
                <c:pt idx="18">
                  <c:v>Satellites and Space Technology</c:v>
                </c:pt>
                <c:pt idx="19">
                  <c:v>Steel</c:v>
                </c:pt>
                <c:pt idx="20">
                  <c:v>Steel, Vanadium</c:v>
                </c:pt>
                <c:pt idx="21">
                  <c:v>Technology manufacturing, nano tech</c:v>
                </c:pt>
                <c:pt idx="22">
                  <c:v>(blank)</c:v>
                </c:pt>
                <c:pt idx="23">
                  <c:v>Renewables, Thermal Solar</c:v>
                </c:pt>
                <c:pt idx="24">
                  <c:v>Green energy, waste gas to ethanol</c:v>
                </c:pt>
                <c:pt idx="25">
                  <c:v>Clothing Manufacturing</c:v>
                </c:pt>
                <c:pt idx="26">
                  <c:v>Regional Development FInance</c:v>
                </c:pt>
                <c:pt idx="27">
                  <c:v>Oil &amp; Gas</c:v>
                </c:pt>
                <c:pt idx="28">
                  <c:v>Automotive Manufacturing</c:v>
                </c:pt>
                <c:pt idx="29">
                  <c:v>Film Production</c:v>
                </c:pt>
                <c:pt idx="30">
                  <c:v>Agro Processing &amp; Agriculture</c:v>
                </c:pt>
                <c:pt idx="31">
                  <c:v>Media &amp; AV </c:v>
                </c:pt>
                <c:pt idx="32">
                  <c:v>Government</c:v>
                </c:pt>
                <c:pt idx="33">
                  <c:v>Automotive &amp; Transport Equipment</c:v>
                </c:pt>
                <c:pt idx="34">
                  <c:v>Clothing &amp; Textiles</c:v>
                </c:pt>
                <c:pt idx="35">
                  <c:v>Financial Services</c:v>
                </c:pt>
                <c:pt idx="36">
                  <c:v>Franchising</c:v>
                </c:pt>
                <c:pt idx="37">
                  <c:v>Development Funds Department </c:v>
                </c:pt>
                <c:pt idx="38">
                  <c:v>Renewables, Sasol IPP</c:v>
                </c:pt>
                <c:pt idx="39">
                  <c:v>Railway Construction &amp; Maintenance</c:v>
                </c:pt>
                <c:pt idx="40">
                  <c:v>ICT Infrastructure Provisionins and Management</c:v>
                </c:pt>
                <c:pt idx="41">
                  <c:v>Mining Infrastructure</c:v>
                </c:pt>
                <c:pt idx="42">
                  <c:v>Biomass Fuel Pellet Manufacturer</c:v>
                </c:pt>
              </c:strCache>
            </c:strRef>
          </c:cat>
          <c:val>
            <c:numRef>
              <c:f>'Sub-Sector'!$B$4:$B$47</c:f>
              <c:numCache>
                <c:formatCode>[$R-1C09]#\ ##0.00</c:formatCode>
                <c:ptCount val="43"/>
                <c:pt idx="0">
                  <c:v>80090641</c:v>
                </c:pt>
                <c:pt idx="1">
                  <c:v>1500000</c:v>
                </c:pt>
                <c:pt idx="2">
                  <c:v>20146000</c:v>
                </c:pt>
                <c:pt idx="3">
                  <c:v>1443742239</c:v>
                </c:pt>
                <c:pt idx="4">
                  <c:v>220000000</c:v>
                </c:pt>
                <c:pt idx="5">
                  <c:v>600000</c:v>
                </c:pt>
                <c:pt idx="6">
                  <c:v>100000000</c:v>
                </c:pt>
                <c:pt idx="7">
                  <c:v>184000000</c:v>
                </c:pt>
                <c:pt idx="8">
                  <c:v>12420000</c:v>
                </c:pt>
                <c:pt idx="9">
                  <c:v>6000000</c:v>
                </c:pt>
                <c:pt idx="10">
                  <c:v>65451867</c:v>
                </c:pt>
                <c:pt idx="11">
                  <c:v>35000000</c:v>
                </c:pt>
                <c:pt idx="12">
                  <c:v>180000000</c:v>
                </c:pt>
                <c:pt idx="13">
                  <c:v>1547000000</c:v>
                </c:pt>
                <c:pt idx="14">
                  <c:v>146512318</c:v>
                </c:pt>
                <c:pt idx="15">
                  <c:v>21500000</c:v>
                </c:pt>
                <c:pt idx="16">
                  <c:v>200109000</c:v>
                </c:pt>
                <c:pt idx="17">
                  <c:v>32500000</c:v>
                </c:pt>
                <c:pt idx="18">
                  <c:v>2204000</c:v>
                </c:pt>
                <c:pt idx="19">
                  <c:v>541080000</c:v>
                </c:pt>
                <c:pt idx="20">
                  <c:v>143075428</c:v>
                </c:pt>
                <c:pt idx="21">
                  <c:v>126670000</c:v>
                </c:pt>
                <c:pt idx="22">
                  <c:v>1207338214</c:v>
                </c:pt>
                <c:pt idx="23">
                  <c:v>1140000000</c:v>
                </c:pt>
                <c:pt idx="24">
                  <c:v>1116000000</c:v>
                </c:pt>
                <c:pt idx="25">
                  <c:v>505000000</c:v>
                </c:pt>
                <c:pt idx="26">
                  <c:v>590239659.08000004</c:v>
                </c:pt>
                <c:pt idx="27">
                  <c:v>269657683</c:v>
                </c:pt>
                <c:pt idx="28">
                  <c:v>232789936</c:v>
                </c:pt>
                <c:pt idx="29">
                  <c:v>163209011</c:v>
                </c:pt>
                <c:pt idx="30">
                  <c:v>543030420.53999996</c:v>
                </c:pt>
                <c:pt idx="31">
                  <c:v>230261422</c:v>
                </c:pt>
                <c:pt idx="32">
                  <c:v>160000000</c:v>
                </c:pt>
                <c:pt idx="33">
                  <c:v>149650000</c:v>
                </c:pt>
                <c:pt idx="34">
                  <c:v>189783531</c:v>
                </c:pt>
                <c:pt idx="35">
                  <c:v>28387490</c:v>
                </c:pt>
                <c:pt idx="36">
                  <c:v>8819801.7100000009</c:v>
                </c:pt>
                <c:pt idx="37">
                  <c:v>4107177</c:v>
                </c:pt>
                <c:pt idx="38">
                  <c:v>47000000</c:v>
                </c:pt>
                <c:pt idx="39">
                  <c:v>20900000</c:v>
                </c:pt>
                <c:pt idx="40">
                  <c:v>18650000</c:v>
                </c:pt>
                <c:pt idx="41">
                  <c:v>5196045</c:v>
                </c:pt>
                <c:pt idx="42">
                  <c:v>1500000</c:v>
                </c:pt>
              </c:numCache>
            </c:numRef>
          </c:val>
          <c:extLst xmlns:c16r2="http://schemas.microsoft.com/office/drawing/2015/06/chart">
            <c:ext xmlns:c16="http://schemas.microsoft.com/office/drawing/2014/chart" uri="{C3380CC4-5D6E-409C-BE32-E72D297353CC}">
              <c16:uniqueId val="{00000056-AC99-4F2E-81A1-83C24CE550C1}"/>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a:pPr>
      <a:endParaRPr lang="en-US"/>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Data val="1"/>
        <c14:dropZoneSeries val="1"/>
        <c14:dropZonesVisible val="1"/>
      </c14:pivotOptions>
    </c:ext>
  </c:extLst>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DC288A-6C43-4396-9501-0A268983B248}" type="datetimeFigureOut">
              <a:rPr lang="en-ZA" smtClean="0"/>
              <a:t>2020/05/27</a:t>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ZA"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189C2E-4CC9-4563-B798-8D4F235A35DC}" type="slidenum">
              <a:rPr lang="en-ZA" smtClean="0"/>
              <a:t>‹#›</a:t>
            </a:fld>
            <a:endParaRPr lang="en-ZA"/>
          </a:p>
        </p:txBody>
      </p:sp>
    </p:spTree>
    <p:extLst>
      <p:ext uri="{BB962C8B-B14F-4D97-AF65-F5344CB8AC3E}">
        <p14:creationId xmlns:p14="http://schemas.microsoft.com/office/powerpoint/2010/main" val="18187937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D5189C2E-4CC9-4563-B798-8D4F235A35DC}" type="slidenum">
              <a:rPr lang="en-ZA" smtClean="0"/>
              <a:t>1</a:t>
            </a:fld>
            <a:endParaRPr lang="en-ZA"/>
          </a:p>
        </p:txBody>
      </p:sp>
    </p:spTree>
    <p:extLst>
      <p:ext uri="{BB962C8B-B14F-4D97-AF65-F5344CB8AC3E}">
        <p14:creationId xmlns:p14="http://schemas.microsoft.com/office/powerpoint/2010/main" val="35804813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u="sng" dirty="0"/>
              <a:t>1. Developmental Imperatives guide DFI decision making</a:t>
            </a:r>
          </a:p>
          <a:p>
            <a:r>
              <a:rPr lang="en-ZA" dirty="0"/>
              <a:t>SA frequently top list as the most unequal country in the world. This inequality, structurally ingrained in our society under Apartheid, is largely driven today by unemployment. </a:t>
            </a:r>
          </a:p>
          <a:p>
            <a:endParaRPr lang="en-ZA" dirty="0"/>
          </a:p>
          <a:p>
            <a:r>
              <a:rPr lang="en-ZA" dirty="0"/>
              <a:t>Effect: large disparities in wealth, disparities in access basic resources and services, spatial injustice, widespread poverty, so on.</a:t>
            </a:r>
          </a:p>
          <a:p>
            <a:endParaRPr lang="en-ZA" dirty="0"/>
          </a:p>
          <a:p>
            <a:pPr marL="0" marR="0" lvl="0" indent="0" algn="l" defTabSz="914400" rtl="0" eaLnBrk="1" fontAlgn="auto" latinLnBrk="0" hangingPunct="1">
              <a:lnSpc>
                <a:spcPct val="100000"/>
              </a:lnSpc>
              <a:spcBef>
                <a:spcPts val="0"/>
              </a:spcBef>
              <a:spcAft>
                <a:spcPts val="0"/>
              </a:spcAft>
              <a:buClrTx/>
              <a:buSzTx/>
              <a:buFontTx/>
              <a:buNone/>
              <a:tabLst/>
              <a:defRPr/>
            </a:pPr>
            <a:r>
              <a:rPr lang="en-ZA" dirty="0"/>
              <a:t>It can hardly be disputed, that fixing unemployment and inequality is South Africa’s highest developmental priority. </a:t>
            </a:r>
          </a:p>
          <a:p>
            <a:r>
              <a:rPr lang="en-ZA" dirty="0"/>
              <a:t>If unemployment is a key driver of inequality, then unemployment must be resolved. Urgently. </a:t>
            </a:r>
          </a:p>
          <a:p>
            <a:endParaRPr lang="en-ZA" dirty="0"/>
          </a:p>
          <a:p>
            <a:pPr marL="0" marR="0" lvl="0" indent="0" algn="l" defTabSz="914400" rtl="0" eaLnBrk="1" fontAlgn="auto" latinLnBrk="0" hangingPunct="1">
              <a:lnSpc>
                <a:spcPct val="100000"/>
              </a:lnSpc>
              <a:spcBef>
                <a:spcPts val="0"/>
              </a:spcBef>
              <a:spcAft>
                <a:spcPts val="0"/>
              </a:spcAft>
              <a:buClrTx/>
              <a:buSzTx/>
              <a:buFontTx/>
              <a:buNone/>
              <a:tabLst/>
              <a:defRPr/>
            </a:pPr>
            <a:r>
              <a:rPr lang="en-ZA" dirty="0"/>
              <a:t>However, DFIs must address developmental imperatives while </a:t>
            </a:r>
            <a:r>
              <a:rPr lang="en-ZA" b="0" dirty="0"/>
              <a:t>ensuring long term sustainability.</a:t>
            </a:r>
            <a:endParaRPr lang="en-ZA" dirty="0"/>
          </a:p>
          <a:p>
            <a:endParaRPr lang="en-ZA" dirty="0"/>
          </a:p>
          <a:p>
            <a:r>
              <a:rPr lang="en-ZA" b="0" dirty="0"/>
              <a:t>The poorest members of our society | are the most vulnerable | to climate change and environmental impacts. </a:t>
            </a:r>
            <a:endParaRPr lang="en-ZA" b="1" dirty="0"/>
          </a:p>
          <a:p>
            <a:endParaRPr lang="en-ZA" b="1" dirty="0"/>
          </a:p>
          <a:p>
            <a:r>
              <a:rPr lang="en-ZA" dirty="0"/>
              <a:t>2. </a:t>
            </a:r>
            <a:r>
              <a:rPr lang="en-ZA" b="1" dirty="0"/>
              <a:t>If DFI’s fail </a:t>
            </a:r>
            <a:r>
              <a:rPr lang="en-ZA" dirty="0"/>
              <a:t>to consider sustainability issues </a:t>
            </a:r>
            <a:r>
              <a:rPr lang="en-ZA" b="1" dirty="0"/>
              <a:t>today – Or if these DFI’s view sustainability as </a:t>
            </a:r>
            <a:r>
              <a:rPr lang="en-ZA" b="1" u="sng" dirty="0"/>
              <a:t>less</a:t>
            </a:r>
            <a:r>
              <a:rPr lang="en-ZA" b="1" dirty="0"/>
              <a:t> important than development – </a:t>
            </a:r>
            <a:r>
              <a:rPr lang="en-ZA" dirty="0"/>
              <a:t>DFI’s are setting the most </a:t>
            </a:r>
            <a:r>
              <a:rPr lang="en-ZA" u="sng" dirty="0"/>
              <a:t>vulnerable people</a:t>
            </a:r>
            <a:r>
              <a:rPr lang="en-ZA" dirty="0"/>
              <a:t> in our population </a:t>
            </a:r>
            <a:r>
              <a:rPr lang="en-ZA" u="sng" dirty="0"/>
              <a:t>up</a:t>
            </a:r>
            <a:r>
              <a:rPr lang="en-ZA" dirty="0"/>
              <a:t> for more</a:t>
            </a:r>
            <a:r>
              <a:rPr lang="en-ZA" u="sng" dirty="0"/>
              <a:t> intense </a:t>
            </a:r>
            <a:r>
              <a:rPr lang="en-ZA" dirty="0"/>
              <a:t>effects of inequality and harm caused by climate change further down the road.</a:t>
            </a:r>
          </a:p>
          <a:p>
            <a:endParaRPr lang="en-ZA" dirty="0"/>
          </a:p>
          <a:p>
            <a:r>
              <a:rPr lang="en-ZA" dirty="0"/>
              <a:t>3 What we need to do, is flatten the curve, by taking sustainability issues into account </a:t>
            </a:r>
            <a:r>
              <a:rPr lang="en-ZA" b="1" dirty="0"/>
              <a:t>now</a:t>
            </a:r>
            <a:r>
              <a:rPr lang="en-ZA" dirty="0"/>
              <a:t>.</a:t>
            </a:r>
          </a:p>
          <a:p>
            <a:endParaRPr lang="en-ZA" dirty="0"/>
          </a:p>
          <a:p>
            <a:r>
              <a:rPr lang="en-ZA" dirty="0"/>
              <a:t>5. This means, that there is </a:t>
            </a:r>
            <a:r>
              <a:rPr lang="en-ZA" u="sng" dirty="0"/>
              <a:t>no binary choice </a:t>
            </a:r>
            <a:r>
              <a:rPr lang="en-ZA" dirty="0"/>
              <a:t>between sustainability and development. DFI’s must </a:t>
            </a:r>
            <a:r>
              <a:rPr lang="en-ZA" u="sng" dirty="0"/>
              <a:t>align</a:t>
            </a:r>
            <a:r>
              <a:rPr lang="en-ZA" dirty="0"/>
              <a:t> their developmental mandates with sustainability concerns to achieve sustainable development.</a:t>
            </a:r>
          </a:p>
          <a:p>
            <a:endParaRPr lang="en-ZA" dirty="0"/>
          </a:p>
          <a:p>
            <a:endParaRPr lang="en-ZA" dirty="0"/>
          </a:p>
          <a:p>
            <a:endParaRPr lang="en-ZA" dirty="0"/>
          </a:p>
          <a:p>
            <a:endParaRPr lang="en-ZA" dirty="0"/>
          </a:p>
          <a:p>
            <a:endParaRPr lang="en-ZA" dirty="0"/>
          </a:p>
        </p:txBody>
      </p:sp>
      <p:sp>
        <p:nvSpPr>
          <p:cNvPr id="4" name="Slide Number Placeholder 3"/>
          <p:cNvSpPr>
            <a:spLocks noGrp="1"/>
          </p:cNvSpPr>
          <p:nvPr>
            <p:ph type="sldNum" sz="quarter" idx="5"/>
          </p:nvPr>
        </p:nvSpPr>
        <p:spPr/>
        <p:txBody>
          <a:bodyPr/>
          <a:lstStyle/>
          <a:p>
            <a:fld id="{D5189C2E-4CC9-4563-B798-8D4F235A35DC}" type="slidenum">
              <a:rPr lang="en-ZA" smtClean="0"/>
              <a:t>10</a:t>
            </a:fld>
            <a:endParaRPr lang="en-ZA"/>
          </a:p>
        </p:txBody>
      </p:sp>
    </p:spTree>
    <p:extLst>
      <p:ext uri="{BB962C8B-B14F-4D97-AF65-F5344CB8AC3E}">
        <p14:creationId xmlns:p14="http://schemas.microsoft.com/office/powerpoint/2010/main" val="17320094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b="1" dirty="0"/>
              <a:t>How do DFIs </a:t>
            </a:r>
            <a:r>
              <a:rPr lang="en-ZA" b="1" u="sng" dirty="0"/>
              <a:t>align </a:t>
            </a:r>
            <a:r>
              <a:rPr lang="en-ZA" b="1" dirty="0"/>
              <a:t>their developmental mandates </a:t>
            </a:r>
            <a:r>
              <a:rPr lang="en-ZA" b="0" dirty="0"/>
              <a:t>|</a:t>
            </a:r>
            <a:r>
              <a:rPr lang="en-ZA" b="1" dirty="0"/>
              <a:t> </a:t>
            </a:r>
            <a:r>
              <a:rPr lang="en-ZA" b="0" dirty="0"/>
              <a:t>with</a:t>
            </a:r>
            <a:r>
              <a:rPr lang="en-ZA" b="1" dirty="0"/>
              <a:t> climate related goals </a:t>
            </a:r>
            <a:r>
              <a:rPr lang="en-ZA" b="0" dirty="0"/>
              <a:t>in the power generation sector</a:t>
            </a:r>
            <a:r>
              <a:rPr lang="en-ZA" b="1" dirty="0"/>
              <a:t>? </a:t>
            </a:r>
          </a:p>
          <a:p>
            <a:endParaRPr lang="en-ZA" b="1" dirty="0"/>
          </a:p>
          <a:p>
            <a:r>
              <a:rPr lang="en-ZA" b="1" dirty="0"/>
              <a:t>One way, </a:t>
            </a:r>
            <a:r>
              <a:rPr lang="en-ZA" b="0" dirty="0"/>
              <a:t>is to create </a:t>
            </a:r>
            <a:r>
              <a:rPr lang="en-ZA" b="1" dirty="0"/>
              <a:t>decent jobs in renewable energy.</a:t>
            </a:r>
          </a:p>
          <a:p>
            <a:endParaRPr lang="en-ZA" dirty="0"/>
          </a:p>
          <a:p>
            <a:r>
              <a:rPr lang="en-ZA" dirty="0"/>
              <a:t>Some ideas include:</a:t>
            </a:r>
          </a:p>
          <a:p>
            <a:endParaRPr lang="en-ZA" dirty="0"/>
          </a:p>
          <a:p>
            <a:r>
              <a:rPr lang="en-ZA" dirty="0"/>
              <a:t>1. Building industrial capacity, and improving South Africa’s competitiveness, in renewable and environmental goods manufacturing (especially the IDC)</a:t>
            </a:r>
          </a:p>
          <a:p>
            <a:endParaRPr lang="en-ZA" dirty="0"/>
          </a:p>
          <a:p>
            <a:r>
              <a:rPr lang="en-ZA" dirty="0"/>
              <a:t>2. Target investments in those parts of the environmental goods and services value chains that create the most jobs, as well as in renewables industries that create the most jobs (e.g. wind tower manufacturing, or solar manufacturing if South Africa can improve its productive capacity in that area sufficiently)</a:t>
            </a:r>
          </a:p>
          <a:p>
            <a:endParaRPr lang="en-ZA" dirty="0"/>
          </a:p>
          <a:p>
            <a:r>
              <a:rPr lang="en-ZA" dirty="0"/>
              <a:t>3. Grow demand for renewables. The DBSA, can play a pivotal role here in lobbying government – its partners in the renewable energy independent power producer programme (REIPPP)- to roll our renewable energy procurement rounds, while ensuring the proper functioning of the independent power producer office – without the burden of government interference. </a:t>
            </a:r>
          </a:p>
          <a:p>
            <a:endParaRPr lang="en-ZA" dirty="0"/>
          </a:p>
          <a:p>
            <a:r>
              <a:rPr lang="en-ZA" dirty="0"/>
              <a:t>4. Most importantly, stop financing coal</a:t>
            </a:r>
          </a:p>
          <a:p>
            <a:endParaRPr lang="en-ZA" dirty="0"/>
          </a:p>
          <a:p>
            <a:pPr marL="0" marR="0" lvl="0" indent="0" algn="l" defTabSz="914400" rtl="0" eaLnBrk="1" fontAlgn="auto" latinLnBrk="0" hangingPunct="1">
              <a:lnSpc>
                <a:spcPct val="100000"/>
              </a:lnSpc>
              <a:spcBef>
                <a:spcPts val="0"/>
              </a:spcBef>
              <a:spcAft>
                <a:spcPts val="0"/>
              </a:spcAft>
              <a:buClrTx/>
              <a:buSzTx/>
              <a:buFontTx/>
              <a:buNone/>
              <a:tabLst/>
              <a:defRPr/>
            </a:pPr>
            <a:r>
              <a:rPr lang="en-ZA" sz="1200" b="0" i="0" dirty="0"/>
              <a:t>{DFI’s Ensure that companies and projects comply with social, environmental, and human rights standards – this is important to realise a just transition, but also a just recovery from the effects of covid-19.}</a:t>
            </a:r>
          </a:p>
          <a:p>
            <a:endParaRPr lang="en-ZA" dirty="0"/>
          </a:p>
          <a:p>
            <a:endParaRPr lang="en-ZA" dirty="0"/>
          </a:p>
          <a:p>
            <a:endParaRPr lang="en-ZA" dirty="0"/>
          </a:p>
        </p:txBody>
      </p:sp>
      <p:sp>
        <p:nvSpPr>
          <p:cNvPr id="4" name="Slide Number Placeholder 3"/>
          <p:cNvSpPr>
            <a:spLocks noGrp="1"/>
          </p:cNvSpPr>
          <p:nvPr>
            <p:ph type="sldNum" sz="quarter" idx="5"/>
          </p:nvPr>
        </p:nvSpPr>
        <p:spPr/>
        <p:txBody>
          <a:bodyPr/>
          <a:lstStyle/>
          <a:p>
            <a:fld id="{D5189C2E-4CC9-4563-B798-8D4F235A35DC}" type="slidenum">
              <a:rPr lang="en-ZA" smtClean="0"/>
              <a:t>11</a:t>
            </a:fld>
            <a:endParaRPr lang="en-ZA"/>
          </a:p>
        </p:txBody>
      </p:sp>
    </p:spTree>
    <p:extLst>
      <p:ext uri="{BB962C8B-B14F-4D97-AF65-F5344CB8AC3E}">
        <p14:creationId xmlns:p14="http://schemas.microsoft.com/office/powerpoint/2010/main" val="2488239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sz="1200" b="1" dirty="0"/>
              <a:t>The IDC for instance has set up a number of covid-19 relief funds to support businesses.</a:t>
            </a:r>
          </a:p>
          <a:p>
            <a:endParaRPr lang="en-ZA" sz="1200" b="1" dirty="0"/>
          </a:p>
          <a:p>
            <a:r>
              <a:rPr lang="en-ZA" sz="1200" b="1" dirty="0"/>
              <a:t>To ensure a just recovery, the IDC’s finance and investment policies must require the investee companies to:</a:t>
            </a:r>
          </a:p>
          <a:p>
            <a:endParaRPr lang="en-ZA" sz="1200" b="1" dirty="0"/>
          </a:p>
          <a:p>
            <a:r>
              <a:rPr lang="en-ZA" sz="1200" b="1" dirty="0"/>
              <a:t>---- see slide ----</a:t>
            </a:r>
          </a:p>
          <a:p>
            <a:endParaRPr lang="en-ZA" sz="1200" b="1" dirty="0"/>
          </a:p>
          <a:p>
            <a:r>
              <a:rPr lang="en-ZA" sz="1200" b="1" dirty="0"/>
              <a:t>Because solving today’s crisis should not lead us into another crisis tomorrow</a:t>
            </a:r>
            <a:endParaRPr lang="en-ZA" dirty="0"/>
          </a:p>
          <a:p>
            <a:pPr marL="0" indent="0">
              <a:buNone/>
            </a:pPr>
            <a:endParaRPr lang="en-ZA" dirty="0"/>
          </a:p>
          <a:p>
            <a:endParaRPr lang="en-ZA" dirty="0"/>
          </a:p>
        </p:txBody>
      </p:sp>
      <p:sp>
        <p:nvSpPr>
          <p:cNvPr id="4" name="Slide Number Placeholder 3"/>
          <p:cNvSpPr>
            <a:spLocks noGrp="1"/>
          </p:cNvSpPr>
          <p:nvPr>
            <p:ph type="sldNum" sz="quarter" idx="5"/>
          </p:nvPr>
        </p:nvSpPr>
        <p:spPr/>
        <p:txBody>
          <a:bodyPr/>
          <a:lstStyle/>
          <a:p>
            <a:fld id="{D5189C2E-4CC9-4563-B798-8D4F235A35DC}" type="slidenum">
              <a:rPr lang="en-ZA" smtClean="0"/>
              <a:t>12</a:t>
            </a:fld>
            <a:endParaRPr lang="en-ZA"/>
          </a:p>
        </p:txBody>
      </p:sp>
    </p:spTree>
    <p:extLst>
      <p:ext uri="{BB962C8B-B14F-4D97-AF65-F5344CB8AC3E}">
        <p14:creationId xmlns:p14="http://schemas.microsoft.com/office/powerpoint/2010/main" val="15236603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b="1" dirty="0"/>
              <a:t>LOOKING AHEAD (SLIDE 13)</a:t>
            </a:r>
            <a:r>
              <a:rPr lang="en-ZA" dirty="0"/>
              <a:t> </a:t>
            </a:r>
            <a:endParaRPr lang="en-US" dirty="0"/>
          </a:p>
          <a:p>
            <a:pPr marL="171450" indent="-171450">
              <a:buFont typeface="Arial"/>
              <a:buChar char="•"/>
            </a:pPr>
            <a:r>
              <a:rPr lang="en-ZA" dirty="0"/>
              <a:t>Where to from here? SA DFIs can address the political influence over their policies and decision-making, particularly in relation to transitioning to a l-c economy and achieving development in a sustainable manner.</a:t>
            </a:r>
          </a:p>
          <a:p>
            <a:pPr marL="171450" indent="-171450">
              <a:buFont typeface="Arial"/>
              <a:buChar char="•"/>
            </a:pPr>
            <a:r>
              <a:rPr lang="en-ZA" dirty="0"/>
              <a:t>They can do so by relying on their legislative mandates and commitments in their vision and mission, on international </a:t>
            </a:r>
            <a:r>
              <a:rPr lang="en-ZA" dirty="0" err="1"/>
              <a:t>stds</a:t>
            </a:r>
            <a:r>
              <a:rPr lang="en-ZA" dirty="0"/>
              <a:t>, on our NDP which dictates a clear outcome of an environmentally sustainable and resilient economy, and by relying on constitutional imperatives for a healthy environment.</a:t>
            </a:r>
          </a:p>
          <a:p>
            <a:pPr marL="171450" indent="-171450">
              <a:buFont typeface="Arial"/>
              <a:buChar char="•"/>
            </a:pPr>
            <a:r>
              <a:rPr lang="en-ZA" dirty="0"/>
              <a:t>As civil society, we should use this basis as a framing for our continued engagement with these DFIs going forward.</a:t>
            </a:r>
          </a:p>
          <a:p>
            <a:pPr marL="171450" indent="-171450">
              <a:buFont typeface="Arial"/>
              <a:buChar char="•"/>
            </a:pPr>
            <a:r>
              <a:rPr lang="en-ZA" dirty="0"/>
              <a:t>While there is a need for economic development in SA, there is an equally important need to address the present and future impacts on climate change.</a:t>
            </a:r>
          </a:p>
          <a:p>
            <a:pPr marL="171450" indent="-171450">
              <a:buFont typeface="Arial"/>
              <a:buChar char="•"/>
            </a:pPr>
            <a:r>
              <a:rPr lang="en-ZA" dirty="0"/>
              <a:t>SA is particularly vulnerable to climate change. </a:t>
            </a:r>
          </a:p>
          <a:p>
            <a:pPr marL="171450" indent="-171450">
              <a:buFont typeface="Arial"/>
              <a:buChar char="•"/>
            </a:pPr>
            <a:r>
              <a:rPr lang="en-ZA" dirty="0"/>
              <a:t>We have strong environmental laws, our implementation and regulation is weak.  </a:t>
            </a:r>
          </a:p>
          <a:p>
            <a:pPr marL="171450" indent="-171450">
              <a:buFont typeface="Arial"/>
              <a:buChar char="•"/>
            </a:pPr>
            <a:r>
              <a:rPr lang="en-ZA" dirty="0"/>
              <a:t>DFIs must remember that the right of our people to an environment that is not harmful to our health or well-being should not be seen as a mere trade-off, and needs to be balanced with developmental goals. </a:t>
            </a:r>
          </a:p>
          <a:p>
            <a:pPr marL="171450" indent="-171450">
              <a:buFont typeface="Arial"/>
              <a:buChar char="•"/>
            </a:pPr>
            <a:r>
              <a:rPr lang="en-ZA" dirty="0"/>
              <a:t>We are saying that this balance can be achieved in the form of sustainable development.</a:t>
            </a:r>
          </a:p>
          <a:p>
            <a:pPr marL="171450" indent="-171450">
              <a:buFont typeface="Arial"/>
              <a:buChar char="•"/>
            </a:pPr>
            <a:r>
              <a:rPr lang="en-ZA" dirty="0"/>
              <a:t>And developing clear and ambitious policies aligned with environmental, social and human rights standards is a necessary step in that direction. </a:t>
            </a:r>
          </a:p>
          <a:p>
            <a:pPr marL="171450" indent="-171450">
              <a:buFont typeface="Arial"/>
              <a:buChar char="•"/>
            </a:pPr>
            <a:r>
              <a:rPr lang="en-ZA" dirty="0"/>
              <a:t>This current </a:t>
            </a:r>
            <a:r>
              <a:rPr lang="en-ZA" dirty="0" err="1"/>
              <a:t>covid</a:t>
            </a:r>
            <a:r>
              <a:rPr lang="en-ZA" dirty="0"/>
              <a:t> crisis, coupled with the ongoing climate crisis, offers DFIs an opportunity to advance the sustainability agenda and a just recovery. </a:t>
            </a:r>
          </a:p>
          <a:p>
            <a:endParaRPr lang="en-ZA" dirty="0">
              <a:cs typeface="Calibri"/>
            </a:endParaRPr>
          </a:p>
          <a:p>
            <a:endParaRPr lang="en-ZA" dirty="0"/>
          </a:p>
        </p:txBody>
      </p:sp>
      <p:sp>
        <p:nvSpPr>
          <p:cNvPr id="4" name="Slide Number Placeholder 3"/>
          <p:cNvSpPr>
            <a:spLocks noGrp="1"/>
          </p:cNvSpPr>
          <p:nvPr>
            <p:ph type="sldNum" sz="quarter" idx="5"/>
          </p:nvPr>
        </p:nvSpPr>
        <p:spPr/>
        <p:txBody>
          <a:bodyPr/>
          <a:lstStyle/>
          <a:p>
            <a:fld id="{D5189C2E-4CC9-4563-B798-8D4F235A35DC}" type="slidenum">
              <a:rPr lang="en-ZA" smtClean="0"/>
              <a:t>13</a:t>
            </a:fld>
            <a:endParaRPr lang="en-ZA"/>
          </a:p>
        </p:txBody>
      </p:sp>
    </p:spTree>
    <p:extLst>
      <p:ext uri="{BB962C8B-B14F-4D97-AF65-F5344CB8AC3E}">
        <p14:creationId xmlns:p14="http://schemas.microsoft.com/office/powerpoint/2010/main" val="9409486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200" kern="1200" dirty="0">
                <a:solidFill>
                  <a:schemeClr val="tx1"/>
                </a:solidFill>
                <a:effectLst/>
                <a:latin typeface="+mn-lt"/>
                <a:ea typeface="+mn-ea"/>
                <a:cs typeface="+mn-cs"/>
              </a:rPr>
              <a:t>1. Development finance institutions – DFIs - are public institutions that offer </a:t>
            </a:r>
            <a:r>
              <a:rPr lang="en-ZA" sz="1200" b="1" kern="1200" dirty="0">
                <a:solidFill>
                  <a:schemeClr val="tx1"/>
                </a:solidFill>
                <a:effectLst/>
                <a:latin typeface="+mn-lt"/>
                <a:ea typeface="+mn-ea"/>
                <a:cs typeface="+mn-cs"/>
              </a:rPr>
              <a:t>long-term strategic </a:t>
            </a:r>
            <a:r>
              <a:rPr lang="en-ZA" sz="1200" kern="1200" dirty="0">
                <a:solidFill>
                  <a:schemeClr val="tx1"/>
                </a:solidFill>
                <a:effectLst/>
                <a:latin typeface="+mn-lt"/>
                <a:ea typeface="+mn-ea"/>
                <a:cs typeface="+mn-cs"/>
              </a:rPr>
              <a:t>finance and investments in the private and public sector.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Z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ZA" sz="1200" kern="1200" dirty="0">
                <a:solidFill>
                  <a:schemeClr val="tx1"/>
                </a:solidFill>
                <a:effectLst/>
                <a:latin typeface="+mn-lt"/>
                <a:ea typeface="+mn-ea"/>
                <a:cs typeface="+mn-cs"/>
              </a:rPr>
              <a:t>In other words, they provide the </a:t>
            </a:r>
            <a:r>
              <a:rPr lang="en-ZA" sz="1200" u="sng" kern="1200" dirty="0">
                <a:solidFill>
                  <a:schemeClr val="tx1"/>
                </a:solidFill>
                <a:effectLst/>
                <a:latin typeface="+mn-lt"/>
                <a:ea typeface="+mn-ea"/>
                <a:cs typeface="+mn-cs"/>
              </a:rPr>
              <a:t>capital</a:t>
            </a:r>
            <a:r>
              <a:rPr lang="en-ZA" sz="1200" kern="1200" dirty="0">
                <a:solidFill>
                  <a:schemeClr val="tx1"/>
                </a:solidFill>
                <a:effectLst/>
                <a:latin typeface="+mn-lt"/>
                <a:ea typeface="+mn-ea"/>
                <a:cs typeface="+mn-cs"/>
              </a:rPr>
              <a:t> required for development – they do this, by funding </a:t>
            </a:r>
            <a:r>
              <a:rPr lang="en-ZA" sz="1200" u="sng" kern="1200" dirty="0">
                <a:solidFill>
                  <a:schemeClr val="tx1"/>
                </a:solidFill>
                <a:effectLst/>
                <a:latin typeface="+mn-lt"/>
                <a:ea typeface="+mn-ea"/>
                <a:cs typeface="+mn-cs"/>
              </a:rPr>
              <a:t>construction</a:t>
            </a:r>
            <a:r>
              <a:rPr lang="en-ZA" sz="1200" kern="1200" dirty="0">
                <a:solidFill>
                  <a:schemeClr val="tx1"/>
                </a:solidFill>
                <a:effectLst/>
                <a:latin typeface="+mn-lt"/>
                <a:ea typeface="+mn-ea"/>
                <a:cs typeface="+mn-cs"/>
              </a:rPr>
              <a:t> of infrastructure and i</a:t>
            </a:r>
            <a:r>
              <a:rPr lang="en-ZA" sz="1200" u="sng" kern="1200" dirty="0">
                <a:solidFill>
                  <a:schemeClr val="tx1"/>
                </a:solidFill>
                <a:effectLst/>
                <a:latin typeface="+mn-lt"/>
                <a:ea typeface="+mn-ea"/>
                <a:cs typeface="+mn-cs"/>
              </a:rPr>
              <a:t>ndustrialisation</a:t>
            </a:r>
            <a:r>
              <a:rPr lang="en-ZA" sz="1200" kern="1200" dirty="0">
                <a:solidFill>
                  <a:schemeClr val="tx1"/>
                </a:solidFill>
                <a:effectLst/>
                <a:latin typeface="+mn-lt"/>
                <a:ea typeface="+mn-ea"/>
                <a:cs typeface="+mn-cs"/>
              </a:rPr>
              <a:t>, which enable productive capacity, creates jobs, and builds wealth.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ZA" sz="1200" kern="1200" dirty="0">
              <a:solidFill>
                <a:schemeClr val="tx1"/>
              </a:solidFill>
              <a:effectLst/>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Tx/>
              <a:buAutoNum type="arabicPeriod" startAt="2"/>
              <a:tabLst/>
              <a:defRPr/>
            </a:pPr>
            <a:r>
              <a:rPr lang="en-ZA" sz="1200" kern="1200" dirty="0">
                <a:solidFill>
                  <a:schemeClr val="tx1"/>
                </a:solidFill>
                <a:effectLst/>
                <a:latin typeface="+mn-lt"/>
                <a:ea typeface="+mn-ea"/>
                <a:cs typeface="+mn-cs"/>
              </a:rPr>
              <a:t>There are two DFIs in SA: </a:t>
            </a:r>
          </a:p>
          <a:p>
            <a:pPr marL="228600" marR="0" lvl="0" indent="-228600" algn="l" defTabSz="914400" rtl="0" eaLnBrk="1" fontAlgn="auto" latinLnBrk="0" hangingPunct="1">
              <a:lnSpc>
                <a:spcPct val="100000"/>
              </a:lnSpc>
              <a:spcBef>
                <a:spcPts val="0"/>
              </a:spcBef>
              <a:spcAft>
                <a:spcPts val="0"/>
              </a:spcAft>
              <a:buClrTx/>
              <a:buSzTx/>
              <a:buFontTx/>
              <a:buAutoNum type="arabicPeriod" startAt="2"/>
              <a:tabLst/>
              <a:defRPr/>
            </a:pPr>
            <a:endParaRPr lang="en-Z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ZA" sz="1200" kern="1200" dirty="0">
                <a:solidFill>
                  <a:schemeClr val="tx1"/>
                </a:solidFill>
                <a:effectLst/>
                <a:latin typeface="+mn-lt"/>
                <a:ea typeface="+mn-ea"/>
                <a:cs typeface="+mn-cs"/>
              </a:rPr>
              <a:t>Development Bank of Southern Africa – the DBSA </a:t>
            </a:r>
          </a:p>
          <a:p>
            <a:pPr marL="0" marR="0" lvl="0" indent="0" algn="l" defTabSz="914400" rtl="0" eaLnBrk="1" fontAlgn="auto" latinLnBrk="0" hangingPunct="1">
              <a:lnSpc>
                <a:spcPct val="100000"/>
              </a:lnSpc>
              <a:spcBef>
                <a:spcPts val="0"/>
              </a:spcBef>
              <a:spcAft>
                <a:spcPts val="0"/>
              </a:spcAft>
              <a:buClrTx/>
              <a:buSzTx/>
              <a:buFontTx/>
              <a:buNone/>
              <a:tabLst/>
              <a:defRPr/>
            </a:pPr>
            <a:r>
              <a:rPr lang="en-ZA" sz="1200" kern="1200" dirty="0">
                <a:solidFill>
                  <a:schemeClr val="tx1"/>
                </a:solidFill>
                <a:effectLst/>
                <a:latin typeface="+mn-lt"/>
                <a:ea typeface="+mn-ea"/>
                <a:cs typeface="+mn-cs"/>
              </a:rPr>
              <a:t>The Industrial Development Corporation – the IDC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Z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ZA" sz="1200" kern="1200" dirty="0">
                <a:solidFill>
                  <a:schemeClr val="tx1"/>
                </a:solidFill>
                <a:effectLst/>
                <a:latin typeface="+mn-lt"/>
                <a:ea typeface="+mn-ea"/>
                <a:cs typeface="+mn-cs"/>
              </a:rPr>
              <a:t>3. Established by legislation which sets out their mandate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ZA" sz="1200" kern="1200" dirty="0">
                <a:solidFill>
                  <a:schemeClr val="tx1"/>
                </a:solidFill>
                <a:effectLst/>
                <a:latin typeface="+mn-lt"/>
                <a:ea typeface="+mn-ea"/>
                <a:cs typeface="+mn-cs"/>
              </a:rPr>
              <a:t>General - to promote economic development and growth</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Z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ZA" sz="1200" kern="1200" dirty="0">
                <a:solidFill>
                  <a:schemeClr val="tx1"/>
                </a:solidFill>
                <a:effectLst/>
                <a:latin typeface="+mn-lt"/>
                <a:ea typeface="+mn-ea"/>
                <a:cs typeface="+mn-cs"/>
              </a:rPr>
              <a:t>4. They both operate within strategic sectors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Z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ZA" sz="1200" kern="1200" dirty="0">
                <a:solidFill>
                  <a:schemeClr val="tx1"/>
                </a:solidFill>
                <a:effectLst/>
                <a:latin typeface="+mn-lt"/>
                <a:ea typeface="+mn-ea"/>
                <a:cs typeface="+mn-cs"/>
              </a:rPr>
              <a:t>DBSA – focussed on large infrastructure development - </a:t>
            </a:r>
            <a:r>
              <a:rPr lang="en-ZA" sz="1200" dirty="0">
                <a:effectLst/>
              </a:rPr>
              <a:t>water, energy, transport and Information and Communications Technology </a:t>
            </a:r>
            <a:endParaRPr lang="en-Z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Z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ZA" sz="1200" kern="1200" dirty="0">
                <a:solidFill>
                  <a:schemeClr val="tx1"/>
                </a:solidFill>
                <a:effectLst/>
                <a:latin typeface="+mn-lt"/>
                <a:ea typeface="+mn-ea"/>
                <a:cs typeface="+mn-cs"/>
              </a:rPr>
              <a:t>5. IDC – focused on industrial development by financing companies - </a:t>
            </a:r>
            <a:r>
              <a:rPr lang="en-ZA" sz="1200" dirty="0">
                <a:effectLst/>
              </a:rPr>
              <a:t>mining, agriculture, manufacturing, tourism and telecommunications.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ZA" sz="1200" dirty="0">
              <a:effectLst/>
            </a:endParaRP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AutoNum type="arabicPeriod" startAt="6"/>
              <a:tabLst/>
              <a:defRPr/>
            </a:pPr>
            <a:r>
              <a:rPr lang="en-ZA" sz="1200" kern="1200" dirty="0">
                <a:solidFill>
                  <a:schemeClr val="tx1"/>
                </a:solidFill>
                <a:effectLst/>
                <a:latin typeface="+mn-lt"/>
                <a:ea typeface="+mn-ea"/>
                <a:cs typeface="+mn-cs"/>
              </a:rPr>
              <a:t>These </a:t>
            </a:r>
            <a:r>
              <a:rPr lang="en-ZA" dirty="0"/>
              <a:t>DFIs provide public funding to</a:t>
            </a:r>
            <a:r>
              <a:rPr lang="en-ZA" b="1" dirty="0"/>
              <a:t> industries </a:t>
            </a:r>
            <a:r>
              <a:rPr lang="en-ZA" dirty="0"/>
              <a:t>with </a:t>
            </a:r>
            <a:r>
              <a:rPr lang="en-ZA" b="1" dirty="0"/>
              <a:t>potentially high environmental impacts </a:t>
            </a:r>
            <a:r>
              <a:rPr lang="en-ZA" dirty="0"/>
              <a:t>– whether positive or negative;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ZA" sz="1200" dirty="0">
              <a:effectLs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ZA" sz="1200" dirty="0">
                <a:effectLst/>
              </a:rPr>
              <a:t>They both provide financing and investment in </a:t>
            </a:r>
            <a:r>
              <a:rPr lang="en-ZA" sz="1200" b="1" dirty="0">
                <a:effectLst/>
              </a:rPr>
              <a:t>renewable energy</a:t>
            </a:r>
            <a:r>
              <a:rPr lang="en-ZA" sz="1200" dirty="0">
                <a:effectLst/>
              </a:rPr>
              <a:t>.</a:t>
            </a:r>
            <a:endParaRPr lang="en-ZA"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ZA" dirty="0"/>
          </a:p>
          <a:p>
            <a:pPr marL="0" marR="0" lvl="0" indent="0" algn="l" defTabSz="914400" rtl="0" eaLnBrk="1" fontAlgn="auto" latinLnBrk="0" hangingPunct="1">
              <a:lnSpc>
                <a:spcPct val="100000"/>
              </a:lnSpc>
              <a:spcBef>
                <a:spcPts val="0"/>
              </a:spcBef>
              <a:spcAft>
                <a:spcPts val="0"/>
              </a:spcAft>
              <a:buClrTx/>
              <a:buSzTx/>
              <a:buFontTx/>
              <a:buNone/>
              <a:tabLst/>
              <a:defRPr/>
            </a:pPr>
            <a:r>
              <a:rPr lang="en-ZA" dirty="0"/>
              <a:t>They have </a:t>
            </a:r>
            <a:r>
              <a:rPr lang="en-ZA" b="1" dirty="0"/>
              <a:t>t</a:t>
            </a:r>
            <a:r>
              <a:rPr lang="en-ZA" b="1" u="sng" dirty="0"/>
              <a:t>he ability </a:t>
            </a:r>
            <a:r>
              <a:rPr lang="en-ZA" dirty="0"/>
              <a:t>to provide financing </a:t>
            </a:r>
            <a:r>
              <a:rPr lang="en-ZA" u="sng" dirty="0"/>
              <a:t>necessary</a:t>
            </a:r>
            <a:r>
              <a:rPr lang="en-ZA" dirty="0"/>
              <a:t> for achieving </a:t>
            </a:r>
            <a:r>
              <a:rPr lang="en-ZA" u="sng" dirty="0"/>
              <a:t>sustainable</a:t>
            </a:r>
            <a:r>
              <a:rPr lang="en-ZA" dirty="0"/>
              <a:t> development and  </a:t>
            </a:r>
            <a:r>
              <a:rPr lang="en-ZA" u="none" dirty="0"/>
              <a:t>just</a:t>
            </a:r>
            <a:r>
              <a:rPr lang="en-ZA" dirty="0"/>
              <a:t> transition.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ZA"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ZA"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ZA" dirty="0"/>
          </a:p>
          <a:p>
            <a:pPr marL="0" marR="0" lvl="0" indent="0" algn="l" defTabSz="914400" rtl="0" eaLnBrk="1" fontAlgn="auto" latinLnBrk="0" hangingPunct="1">
              <a:lnSpc>
                <a:spcPct val="100000"/>
              </a:lnSpc>
              <a:spcBef>
                <a:spcPts val="0"/>
              </a:spcBef>
              <a:spcAft>
                <a:spcPts val="0"/>
              </a:spcAft>
              <a:buClrTx/>
              <a:buSzTx/>
              <a:buFontTx/>
              <a:buNone/>
              <a:tabLst/>
              <a:defRPr/>
            </a:pPr>
            <a:r>
              <a:rPr lang="en-ZA" dirty="0"/>
              <a:t>--</a:t>
            </a:r>
          </a:p>
          <a:p>
            <a:endParaRPr lang="en-ZA" dirty="0"/>
          </a:p>
        </p:txBody>
      </p:sp>
      <p:sp>
        <p:nvSpPr>
          <p:cNvPr id="4" name="Slide Number Placeholder 3"/>
          <p:cNvSpPr>
            <a:spLocks noGrp="1"/>
          </p:cNvSpPr>
          <p:nvPr>
            <p:ph type="sldNum" sz="quarter" idx="5"/>
          </p:nvPr>
        </p:nvSpPr>
        <p:spPr/>
        <p:txBody>
          <a:bodyPr/>
          <a:lstStyle/>
          <a:p>
            <a:fld id="{D5189C2E-4CC9-4563-B798-8D4F235A35DC}" type="slidenum">
              <a:rPr lang="en-ZA" smtClean="0"/>
              <a:t>2</a:t>
            </a:fld>
            <a:endParaRPr lang="en-ZA"/>
          </a:p>
        </p:txBody>
      </p:sp>
    </p:spTree>
    <p:extLst>
      <p:ext uri="{BB962C8B-B14F-4D97-AF65-F5344CB8AC3E}">
        <p14:creationId xmlns:p14="http://schemas.microsoft.com/office/powerpoint/2010/main" val="22652769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dirty="0"/>
              <a:t>SA DFIs have this mandate to promote economic growth, and although they must conduct their activities within this legislative mandate, they do have crucial decision-making powers when it comes to their finance and investment policies.</a:t>
            </a:r>
          </a:p>
          <a:p>
            <a:pPr marL="171450" indent="-171450">
              <a:buFont typeface="Arial"/>
              <a:buChar char="•"/>
            </a:pPr>
            <a:r>
              <a:rPr lang="en-US" dirty="0"/>
              <a:t>They are responsible for setting, in these policies, the criteria with which companies and projects must qualify for their funding, and for the conditions on which that funding must be used.</a:t>
            </a:r>
            <a:endParaRPr lang="en-ZA" dirty="0"/>
          </a:p>
          <a:p>
            <a:pPr marL="171450" indent="-171450">
              <a:buFont typeface="Arial"/>
              <a:buChar char="•"/>
            </a:pPr>
            <a:r>
              <a:rPr lang="en-US" dirty="0"/>
              <a:t>So these policies serve as a tool that can direct a DFIs capital towards more socially responsible and sustainable projects.</a:t>
            </a:r>
            <a:endParaRPr lang="en-ZA" dirty="0"/>
          </a:p>
          <a:p>
            <a:pPr marL="171450" indent="-171450">
              <a:buFont typeface="Arial"/>
              <a:buChar char="•"/>
            </a:pPr>
            <a:r>
              <a:rPr lang="en-US" dirty="0"/>
              <a:t>Both the DBSA and IDC have committed to promoting sustainable development in their vision and mission statements, and the question is then whether their policies actually reflect those commitments. </a:t>
            </a:r>
            <a:endParaRPr lang="en-ZA" dirty="0"/>
          </a:p>
          <a:p>
            <a:pPr marL="171450" indent="-171450">
              <a:buFont typeface="Arial"/>
              <a:buChar char="•"/>
            </a:pPr>
            <a:r>
              <a:rPr lang="en-US" dirty="0"/>
              <a:t>As an environmental justice organization focused on impacts of SA’s mining and energy sector, we were particularly interested in whether these DFIs had policies in place to ensure the protection of the environment in their financing activities, and to facilitate a just transition in SA.</a:t>
            </a:r>
            <a:endParaRPr lang="en-ZA" dirty="0"/>
          </a:p>
          <a:p>
            <a:pPr marL="171450" indent="-171450">
              <a:buFont typeface="Arial"/>
              <a:buChar char="•"/>
            </a:pPr>
            <a:r>
              <a:rPr lang="en-US" dirty="0">
                <a:cs typeface="Calibri"/>
              </a:rPr>
              <a:t>Important for us to use the FFGI methodology for this assessment as it's an international, uses </a:t>
            </a:r>
            <a:r>
              <a:rPr lang="en-US" dirty="0" err="1">
                <a:cs typeface="Calibri"/>
              </a:rPr>
              <a:t>intnl</a:t>
            </a:r>
            <a:r>
              <a:rPr lang="en-US" dirty="0">
                <a:cs typeface="Calibri"/>
              </a:rPr>
              <a:t> </a:t>
            </a:r>
            <a:r>
              <a:rPr lang="en-US" dirty="0" err="1">
                <a:cs typeface="Calibri"/>
              </a:rPr>
              <a:t>stds</a:t>
            </a:r>
            <a:r>
              <a:rPr lang="en-US" dirty="0">
                <a:cs typeface="Calibri"/>
              </a:rPr>
              <a:t> and best practices, and has been tried and tested in many countries for commercial banks. This is the first time it's being tested in SA, and the first time its being used to assess the policies of DFIs.</a:t>
            </a:r>
          </a:p>
          <a:p>
            <a:endParaRPr lang="en-ZA" dirty="0">
              <a:cs typeface="Calibri"/>
            </a:endParaRPr>
          </a:p>
          <a:p>
            <a:endParaRPr lang="en-ZA" b="1" dirty="0">
              <a:cs typeface="Calibri" panose="020F0502020204030204"/>
            </a:endParaRPr>
          </a:p>
          <a:p>
            <a:endParaRPr lang="en-ZA" dirty="0"/>
          </a:p>
          <a:p>
            <a:endParaRPr lang="en-ZA" dirty="0">
              <a:cs typeface="Calibri" panose="020F0502020204030204"/>
            </a:endParaRPr>
          </a:p>
        </p:txBody>
      </p:sp>
      <p:sp>
        <p:nvSpPr>
          <p:cNvPr id="4" name="Slide Number Placeholder 3"/>
          <p:cNvSpPr>
            <a:spLocks noGrp="1"/>
          </p:cNvSpPr>
          <p:nvPr>
            <p:ph type="sldNum" sz="quarter" idx="5"/>
          </p:nvPr>
        </p:nvSpPr>
        <p:spPr/>
        <p:txBody>
          <a:bodyPr/>
          <a:lstStyle/>
          <a:p>
            <a:fld id="{D5189C2E-4CC9-4563-B798-8D4F235A35DC}" type="slidenum">
              <a:rPr lang="en-ZA" smtClean="0"/>
              <a:t>3</a:t>
            </a:fld>
            <a:endParaRPr lang="en-ZA"/>
          </a:p>
        </p:txBody>
      </p:sp>
    </p:spTree>
    <p:extLst>
      <p:ext uri="{BB962C8B-B14F-4D97-AF65-F5344CB8AC3E}">
        <p14:creationId xmlns:p14="http://schemas.microsoft.com/office/powerpoint/2010/main" val="28962193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ZA" dirty="0"/>
              <a:t>What was assessed:</a:t>
            </a:r>
          </a:p>
          <a:p>
            <a:pPr marL="171450" indent="-171450">
              <a:buFont typeface="Arial" panose="020B0604020202020204" pitchFamily="34" charset="0"/>
              <a:buChar char="•"/>
            </a:pPr>
            <a:r>
              <a:rPr lang="en-ZA" dirty="0"/>
              <a:t>152 elements contained in international social, environmental, human rights standards</a:t>
            </a:r>
          </a:p>
          <a:p>
            <a:pPr marL="171450" indent="-171450">
              <a:buFont typeface="Arial" panose="020B0604020202020204" pitchFamily="34" charset="0"/>
              <a:buChar char="•"/>
            </a:pPr>
            <a:r>
              <a:rPr lang="en-ZA" dirty="0"/>
              <a:t>Grouped 7 themes 2 sectors</a:t>
            </a:r>
          </a:p>
          <a:p>
            <a:pPr marL="171450" indent="-171450">
              <a:buFont typeface="Arial" panose="020B0604020202020204" pitchFamily="34" charset="0"/>
              <a:buChar char="•"/>
            </a:pPr>
            <a:r>
              <a:rPr lang="en-ZA" dirty="0"/>
              <a:t>We focus on the DBSA and IDC, ranks 4</a:t>
            </a:r>
            <a:r>
              <a:rPr lang="en-ZA" baseline="30000" dirty="0"/>
              <a:t>th</a:t>
            </a:r>
            <a:r>
              <a:rPr lang="en-ZA" dirty="0"/>
              <a:t> and last respectively</a:t>
            </a:r>
          </a:p>
          <a:p>
            <a:pPr marL="171450" indent="-171450">
              <a:buFont typeface="Arial" panose="020B0604020202020204" pitchFamily="34" charset="0"/>
              <a:buChar char="•"/>
            </a:pPr>
            <a:r>
              <a:rPr lang="en-ZA" dirty="0"/>
              <a:t>For the purposes of this presentation and our report, we also narrow the focus of our analysis to the climate change and power generation sectors, in line with our focus as an organisation.</a:t>
            </a:r>
          </a:p>
          <a:p>
            <a:endParaRPr lang="en-ZA" dirty="0"/>
          </a:p>
          <a:p>
            <a:r>
              <a:rPr lang="en-ZA" dirty="0"/>
              <a:t>General comments on interpreting findings – explanations for why the DFI’s did not do so well:</a:t>
            </a:r>
          </a:p>
          <a:p>
            <a:endParaRPr lang="en-ZA" dirty="0"/>
          </a:p>
          <a:p>
            <a:r>
              <a:rPr lang="en-ZA" dirty="0"/>
              <a:t>2. Assessment only considered: Publicly available; finance and investment policies</a:t>
            </a:r>
          </a:p>
          <a:p>
            <a:endParaRPr lang="en-ZA" dirty="0"/>
          </a:p>
          <a:p>
            <a:r>
              <a:rPr lang="en-ZA" dirty="0"/>
              <a:t>3.  DFI policies might be subject to political influence; are required to reflect public policy objectives of the government of the day</a:t>
            </a:r>
          </a:p>
          <a:p>
            <a:endParaRPr lang="en-ZA" dirty="0"/>
          </a:p>
          <a:p>
            <a:r>
              <a:rPr lang="en-ZA" dirty="0"/>
              <a:t>4. State of development may influence a country’s commitments to certain standards, as some governments and DFIs argue that they are unable set certain standards</a:t>
            </a:r>
          </a:p>
          <a:p>
            <a:endParaRPr lang="en-ZA" dirty="0"/>
          </a:p>
          <a:p>
            <a:r>
              <a:rPr lang="en-ZA" dirty="0"/>
              <a:t>5. But, this should not be used as excuse:</a:t>
            </a:r>
          </a:p>
          <a:p>
            <a:r>
              <a:rPr lang="en-ZA" dirty="0"/>
              <a:t>Looking at score of African Development Bank, it performed relatively will on most themes.</a:t>
            </a:r>
          </a:p>
          <a:p>
            <a:r>
              <a:rPr lang="en-ZA" dirty="0"/>
              <a:t>It ties with the European Investment Bank on Human rights</a:t>
            </a:r>
          </a:p>
          <a:p>
            <a:r>
              <a:rPr lang="en-ZA" dirty="0"/>
              <a:t>As score the highest for power generation</a:t>
            </a:r>
          </a:p>
          <a:p>
            <a:r>
              <a:rPr lang="en-ZA" dirty="0"/>
              <a:t>Point: differing levels of development should not affect policy commitments.</a:t>
            </a:r>
          </a:p>
        </p:txBody>
      </p:sp>
      <p:sp>
        <p:nvSpPr>
          <p:cNvPr id="4" name="Slide Number Placeholder 3"/>
          <p:cNvSpPr>
            <a:spLocks noGrp="1"/>
          </p:cNvSpPr>
          <p:nvPr>
            <p:ph type="sldNum" sz="quarter" idx="5"/>
          </p:nvPr>
        </p:nvSpPr>
        <p:spPr/>
        <p:txBody>
          <a:bodyPr/>
          <a:lstStyle/>
          <a:p>
            <a:fld id="{D5189C2E-4CC9-4563-B798-8D4F235A35DC}" type="slidenum">
              <a:rPr lang="en-ZA" smtClean="0"/>
              <a:t>4</a:t>
            </a:fld>
            <a:endParaRPr lang="en-ZA"/>
          </a:p>
        </p:txBody>
      </p:sp>
    </p:spTree>
    <p:extLst>
      <p:ext uri="{BB962C8B-B14F-4D97-AF65-F5344CB8AC3E}">
        <p14:creationId xmlns:p14="http://schemas.microsoft.com/office/powerpoint/2010/main" val="26817221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Intro:</a:t>
            </a:r>
          </a:p>
          <a:p>
            <a:pPr marL="171450" indent="-171450">
              <a:buFontTx/>
              <a:buChar char="-"/>
            </a:pPr>
            <a:r>
              <a:rPr lang="en-ZA" dirty="0"/>
              <a:t>IDC performed worst</a:t>
            </a:r>
          </a:p>
          <a:p>
            <a:pPr marL="171450" indent="-171450">
              <a:buFontTx/>
              <a:buChar char="-"/>
            </a:pPr>
            <a:r>
              <a:rPr lang="en-ZA" dirty="0"/>
              <a:t>Zero for most of the themes, below average in all of them</a:t>
            </a:r>
          </a:p>
          <a:p>
            <a:pPr marL="0" indent="0">
              <a:buFontTx/>
              <a:buNone/>
            </a:pPr>
            <a:endParaRPr lang="en-ZA" dirty="0"/>
          </a:p>
          <a:p>
            <a:endParaRPr lang="en-ZA" dirty="0"/>
          </a:p>
          <a:p>
            <a:pPr marL="228600" indent="-228600">
              <a:buAutoNum type="arabicPeriod"/>
            </a:pPr>
            <a:r>
              <a:rPr lang="en-ZA" b="0" dirty="0"/>
              <a:t>Reason: </a:t>
            </a:r>
            <a:r>
              <a:rPr lang="en-ZA" b="1" dirty="0"/>
              <a:t>Did not disclose its policies publicly.</a:t>
            </a:r>
          </a:p>
          <a:p>
            <a:pPr marL="171450" indent="-171450">
              <a:buFont typeface="Arial" panose="020B0604020202020204" pitchFamily="34" charset="0"/>
              <a:buChar char="•"/>
            </a:pPr>
            <a:r>
              <a:rPr lang="en-ZA" b="1" dirty="0"/>
              <a:t>Scores awarded </a:t>
            </a:r>
            <a:r>
              <a:rPr lang="en-ZA" b="0" dirty="0"/>
              <a:t>based on statements in Integrated Annual Report</a:t>
            </a:r>
          </a:p>
          <a:p>
            <a:pPr marL="0" indent="0">
              <a:buNone/>
            </a:pPr>
            <a:endParaRPr lang="en-ZA" b="0" dirty="0"/>
          </a:p>
          <a:p>
            <a:pPr marL="0" indent="0">
              <a:buNone/>
            </a:pPr>
            <a:r>
              <a:rPr lang="en-ZA" b="0" dirty="0"/>
              <a:t>2. </a:t>
            </a:r>
            <a:r>
              <a:rPr lang="en-ZA" b="1" dirty="0"/>
              <a:t>Availability of Finance and Investment Policies </a:t>
            </a:r>
            <a:r>
              <a:rPr lang="en-ZA" b="0" dirty="0"/>
              <a:t>could have helped the IDC perform better</a:t>
            </a:r>
          </a:p>
          <a:p>
            <a:pPr marL="171450" indent="-171450">
              <a:buFont typeface="Arial" panose="020B0604020202020204" pitchFamily="34" charset="0"/>
              <a:buChar char="•"/>
            </a:pPr>
            <a:r>
              <a:rPr lang="en-ZA" b="0" dirty="0"/>
              <a:t>We know the IDC has policies, because set out in the Integrated Report</a:t>
            </a:r>
          </a:p>
          <a:p>
            <a:pPr marL="171450" indent="-171450">
              <a:buFont typeface="Arial" panose="020B0604020202020204" pitchFamily="34" charset="0"/>
              <a:buChar char="•"/>
            </a:pPr>
            <a:r>
              <a:rPr lang="en-ZA" b="0" dirty="0"/>
              <a:t>But these policies are not publicly available</a:t>
            </a:r>
          </a:p>
          <a:p>
            <a:pPr marL="171450" indent="-171450">
              <a:buFont typeface="Arial" panose="020B0604020202020204" pitchFamily="34" charset="0"/>
              <a:buChar char="•"/>
            </a:pPr>
            <a:r>
              <a:rPr lang="en-ZA" b="0" dirty="0"/>
              <a:t>Even after requesting, they only provided two – which did not help</a:t>
            </a:r>
          </a:p>
          <a:p>
            <a:endParaRPr lang="en-ZA" dirty="0"/>
          </a:p>
          <a:p>
            <a:r>
              <a:rPr lang="en-ZA" dirty="0"/>
              <a:t>3. At the least, they must be disclosed because :</a:t>
            </a:r>
          </a:p>
          <a:p>
            <a:pPr marL="171450" indent="-171450">
              <a:buFontTx/>
              <a:buChar char="-"/>
            </a:pPr>
            <a:r>
              <a:rPr lang="en-ZA" dirty="0"/>
              <a:t>Policies enable companies seeking finance to understand the standards and conditions that they must meet</a:t>
            </a:r>
          </a:p>
          <a:p>
            <a:pPr marL="171450" indent="-171450">
              <a:buFontTx/>
              <a:buChar char="-"/>
            </a:pPr>
            <a:endParaRPr lang="en-ZA" dirty="0"/>
          </a:p>
          <a:p>
            <a:pPr marL="0" indent="0">
              <a:buFontTx/>
              <a:buNone/>
            </a:pPr>
            <a:r>
              <a:rPr lang="en-ZA" dirty="0"/>
              <a:t>Most importantly </a:t>
            </a:r>
          </a:p>
          <a:p>
            <a:pPr marL="171450" indent="-171450">
              <a:buFontTx/>
              <a:buChar char="-"/>
            </a:pPr>
            <a:r>
              <a:rPr lang="en-ZA" dirty="0"/>
              <a:t>Public institutions </a:t>
            </a:r>
            <a:r>
              <a:rPr lang="en-ZA" u="sng" dirty="0"/>
              <a:t>must</a:t>
            </a:r>
            <a:r>
              <a:rPr lang="en-ZA" dirty="0"/>
              <a:t> remain accountable to the public. </a:t>
            </a:r>
          </a:p>
          <a:p>
            <a:pPr marL="171450" indent="-171450">
              <a:buFontTx/>
              <a:buChar char="-"/>
            </a:pPr>
            <a:r>
              <a:rPr lang="en-ZA" sz="1200" kern="1200" dirty="0">
                <a:solidFill>
                  <a:schemeClr val="tx1"/>
                </a:solidFill>
                <a:effectLst/>
                <a:latin typeface="+mn-lt"/>
                <a:ea typeface="+mn-ea"/>
                <a:cs typeface="+mn-cs"/>
              </a:rPr>
              <a:t>The policies enable us, the public, to</a:t>
            </a:r>
          </a:p>
          <a:p>
            <a:pPr marL="628650" lvl="1" indent="-171450">
              <a:buFontTx/>
              <a:buChar char="-"/>
            </a:pPr>
            <a:r>
              <a:rPr lang="en-ZA" sz="1200" kern="1200" dirty="0">
                <a:solidFill>
                  <a:schemeClr val="tx1"/>
                </a:solidFill>
                <a:effectLst/>
                <a:latin typeface="+mn-lt"/>
                <a:ea typeface="+mn-ea"/>
                <a:cs typeface="+mn-cs"/>
              </a:rPr>
              <a:t>analyse DFIs’ decision-making,</a:t>
            </a:r>
          </a:p>
          <a:p>
            <a:pPr marL="628650" lvl="1" indent="-171450">
              <a:buFontTx/>
              <a:buChar char="-"/>
            </a:pPr>
            <a:r>
              <a:rPr lang="en-ZA" sz="1200" kern="1200" dirty="0">
                <a:solidFill>
                  <a:schemeClr val="tx1"/>
                </a:solidFill>
                <a:effectLst/>
                <a:latin typeface="+mn-lt"/>
                <a:ea typeface="+mn-ea"/>
                <a:cs typeface="+mn-cs"/>
              </a:rPr>
              <a:t>understand and assess DFIs’ compliance, and</a:t>
            </a:r>
          </a:p>
          <a:p>
            <a:pPr marL="628650" lvl="1" indent="-171450">
              <a:buFontTx/>
              <a:buChar char="-"/>
            </a:pPr>
            <a:r>
              <a:rPr lang="en-ZA" sz="1200" kern="1200" dirty="0">
                <a:solidFill>
                  <a:schemeClr val="tx1"/>
                </a:solidFill>
                <a:effectLst/>
                <a:latin typeface="+mn-lt"/>
                <a:ea typeface="+mn-ea"/>
                <a:cs typeface="+mn-cs"/>
              </a:rPr>
              <a:t>their requirements for investees’ compliance</a:t>
            </a:r>
          </a:p>
          <a:p>
            <a:pPr marL="628650" lvl="1" indent="-171450">
              <a:buFontTx/>
              <a:buChar char="-"/>
            </a:pPr>
            <a:r>
              <a:rPr lang="en-ZA" sz="1200" kern="1200" dirty="0">
                <a:solidFill>
                  <a:schemeClr val="tx1"/>
                </a:solidFill>
                <a:effectLst/>
                <a:latin typeface="+mn-lt"/>
                <a:ea typeface="+mn-ea"/>
                <a:cs typeface="+mn-cs"/>
              </a:rPr>
              <a:t>with environmental, social and governance standards</a:t>
            </a:r>
            <a:endParaRPr lang="en-ZA" dirty="0"/>
          </a:p>
          <a:p>
            <a:pPr marL="171450" indent="-171450">
              <a:buFontTx/>
              <a:buChar char="-"/>
            </a:pPr>
            <a:endParaRPr lang="en-ZA" dirty="0"/>
          </a:p>
          <a:p>
            <a:pPr marL="171450" indent="-171450">
              <a:buFontTx/>
              <a:buChar char="-"/>
            </a:pPr>
            <a:r>
              <a:rPr lang="en-ZA" dirty="0"/>
              <a:t>They must make their policies available online.</a:t>
            </a:r>
          </a:p>
          <a:p>
            <a:pPr marL="171450" indent="-171450">
              <a:buFontTx/>
              <a:buChar char="-"/>
            </a:pPr>
            <a:endParaRPr lang="en-ZA" dirty="0"/>
          </a:p>
        </p:txBody>
      </p:sp>
      <p:sp>
        <p:nvSpPr>
          <p:cNvPr id="4" name="Slide Number Placeholder 3"/>
          <p:cNvSpPr>
            <a:spLocks noGrp="1"/>
          </p:cNvSpPr>
          <p:nvPr>
            <p:ph type="sldNum" sz="quarter" idx="5"/>
          </p:nvPr>
        </p:nvSpPr>
        <p:spPr/>
        <p:txBody>
          <a:bodyPr/>
          <a:lstStyle/>
          <a:p>
            <a:fld id="{D5189C2E-4CC9-4563-B798-8D4F235A35DC}" type="slidenum">
              <a:rPr lang="en-ZA" smtClean="0"/>
              <a:t>5</a:t>
            </a:fld>
            <a:endParaRPr lang="en-ZA"/>
          </a:p>
        </p:txBody>
      </p:sp>
    </p:spTree>
    <p:extLst>
      <p:ext uri="{BB962C8B-B14F-4D97-AF65-F5344CB8AC3E}">
        <p14:creationId xmlns:p14="http://schemas.microsoft.com/office/powerpoint/2010/main" val="37102437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ZA" b="1" dirty="0"/>
              <a:t>In the absence of IDC investment policies,</a:t>
            </a:r>
            <a:r>
              <a:rPr lang="en-ZA" b="0" dirty="0"/>
              <a:t> we couldn’t conclusively say that their policies do not support sustainability imperatives </a:t>
            </a:r>
          </a:p>
          <a:p>
            <a:pPr marL="171450" indent="-171450">
              <a:buFontTx/>
              <a:buChar char="-"/>
            </a:pPr>
            <a:endParaRPr lang="en-ZA" b="1" dirty="0"/>
          </a:p>
          <a:p>
            <a:pPr marL="171450" indent="-171450">
              <a:buFontTx/>
              <a:buChar char="-"/>
            </a:pPr>
            <a:r>
              <a:rPr lang="en-ZA" b="1" dirty="0"/>
              <a:t>So we looked into the investment practices of the IDC</a:t>
            </a:r>
          </a:p>
          <a:p>
            <a:pPr marL="171450" indent="-171450">
              <a:buFontTx/>
              <a:buChar char="-"/>
            </a:pPr>
            <a:endParaRPr lang="en-ZA" b="1" dirty="0"/>
          </a:p>
          <a:p>
            <a:pPr marL="171450" indent="-171450">
              <a:buFontTx/>
              <a:buChar char="-"/>
            </a:pPr>
            <a:r>
              <a:rPr lang="en-ZA" b="1" dirty="0"/>
              <a:t>Found that for FY2018/19 – at least 20% of finance went to renewables, but around 14% went to companies reliant on coal which exacerbate South Africa’s greenhouse gas emissions.</a:t>
            </a:r>
          </a:p>
          <a:p>
            <a:pPr marL="171450" indent="-171450">
              <a:buFontTx/>
              <a:buChar char="-"/>
            </a:pPr>
            <a:endParaRPr lang="en-ZA" b="1" dirty="0"/>
          </a:p>
          <a:p>
            <a:pPr marL="171450" indent="-171450">
              <a:buFontTx/>
              <a:buChar char="-"/>
            </a:pPr>
            <a:r>
              <a:rPr lang="en-ZA" b="1" dirty="0"/>
              <a:t>It is clear that the IDC’s policies do not fully support a transition  to a low-carbon economy.</a:t>
            </a:r>
          </a:p>
          <a:p>
            <a:pPr marL="0" indent="0">
              <a:buFontTx/>
              <a:buNone/>
            </a:pPr>
            <a:endParaRPr lang="en-ZA" b="1" dirty="0"/>
          </a:p>
        </p:txBody>
      </p:sp>
      <p:sp>
        <p:nvSpPr>
          <p:cNvPr id="4" name="Slide Number Placeholder 3"/>
          <p:cNvSpPr>
            <a:spLocks noGrp="1"/>
          </p:cNvSpPr>
          <p:nvPr>
            <p:ph type="sldNum" sz="quarter" idx="5"/>
          </p:nvPr>
        </p:nvSpPr>
        <p:spPr/>
        <p:txBody>
          <a:bodyPr/>
          <a:lstStyle/>
          <a:p>
            <a:fld id="{D5189C2E-4CC9-4563-B798-8D4F235A35DC}" type="slidenum">
              <a:rPr lang="en-ZA" smtClean="0"/>
              <a:t>6</a:t>
            </a:fld>
            <a:endParaRPr lang="en-ZA"/>
          </a:p>
        </p:txBody>
      </p:sp>
    </p:spTree>
    <p:extLst>
      <p:ext uri="{BB962C8B-B14F-4D97-AF65-F5344CB8AC3E}">
        <p14:creationId xmlns:p14="http://schemas.microsoft.com/office/powerpoint/2010/main" val="22134822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DBSA FINDINGS (SLIDE 7)</a:t>
            </a:r>
            <a:endParaRPr lang="en-US"/>
          </a:p>
          <a:p>
            <a:pPr marL="171450" indent="-171450">
              <a:buFont typeface="Arial"/>
              <a:buChar char="•"/>
            </a:pPr>
            <a:r>
              <a:rPr lang="en-US"/>
              <a:t>Ranked 4th out of the six DFIs.</a:t>
            </a:r>
            <a:endParaRPr lang="en-ZA"/>
          </a:p>
          <a:p>
            <a:pPr marL="171450" indent="-171450">
              <a:buFont typeface="Arial"/>
              <a:buChar char="•"/>
            </a:pPr>
            <a:r>
              <a:rPr lang="en-US"/>
              <a:t>Most of its policies were publicly available, except for a few.</a:t>
            </a:r>
            <a:endParaRPr lang="en-ZA"/>
          </a:p>
          <a:p>
            <a:pPr marL="171450" indent="-171450">
              <a:buFont typeface="Arial"/>
              <a:buChar char="•"/>
            </a:pPr>
            <a:r>
              <a:rPr lang="en-US"/>
              <a:t>It achieved comparatively good scores, through having a comprehensive Enviro &amp; Social Stds Framework – which is a crucial policy because it sets expectations for clients, and illustrates how a DFI addresses sustainability in support of its development agenda. </a:t>
            </a:r>
            <a:endParaRPr lang="en-ZA"/>
          </a:p>
          <a:p>
            <a:pPr marL="171450" indent="-171450">
              <a:buFont typeface="Arial"/>
              <a:buChar char="•"/>
            </a:pPr>
            <a:r>
              <a:rPr lang="en-US"/>
              <a:t>DBSA achieved its highest scores under the nature, human rights and power generation theme, and one of its lowest scores under the climate change theme.</a:t>
            </a:r>
            <a:endParaRPr lang="en-ZA"/>
          </a:p>
          <a:p>
            <a:pPr marL="171450" indent="-171450">
              <a:buFont typeface="Arial"/>
              <a:buChar char="•"/>
            </a:pPr>
            <a:r>
              <a:rPr lang="en-US"/>
              <a:t>The DBSA has established a grievance mechanism for communities that may be adversely impacted by its financed activities, but the results found that the DBSA does not report on that process, nor on its consultations with civil society organisations and other stakeholders.</a:t>
            </a:r>
            <a:endParaRPr lang="en-ZA"/>
          </a:p>
          <a:p>
            <a:r>
              <a:rPr lang="en-US"/>
              <a:t>This aspect of transparency is particularly important for a DFI such as the DBSA whose core mandate is to promote sustainable economic dev and whose financed activities have the potential to have adverse social and environmental impacts. </a:t>
            </a:r>
            <a:endParaRPr lang="en-ZA"/>
          </a:p>
          <a:p>
            <a:pPr marL="171450" indent="-171450">
              <a:buFont typeface="Arial"/>
              <a:buChar char="•"/>
            </a:pPr>
            <a:r>
              <a:rPr lang="en-US"/>
              <a:t>Now it might seem strange that the DBSA scored well on nature, human rights and even power generation but NOT so well on climate change. Let’s take a closer look at this. </a:t>
            </a:r>
            <a:endParaRPr lang="en-ZA"/>
          </a:p>
          <a:p>
            <a:r>
              <a:rPr lang="en-ZA" dirty="0">
                <a:cs typeface="Calibri"/>
              </a:rPr>
              <a:t> </a:t>
            </a:r>
          </a:p>
        </p:txBody>
      </p:sp>
      <p:sp>
        <p:nvSpPr>
          <p:cNvPr id="4" name="Slide Number Placeholder 3"/>
          <p:cNvSpPr>
            <a:spLocks noGrp="1"/>
          </p:cNvSpPr>
          <p:nvPr>
            <p:ph type="sldNum" sz="quarter" idx="5"/>
          </p:nvPr>
        </p:nvSpPr>
        <p:spPr/>
        <p:txBody>
          <a:bodyPr/>
          <a:lstStyle/>
          <a:p>
            <a:fld id="{D5189C2E-4CC9-4563-B798-8D4F235A35DC}" type="slidenum">
              <a:rPr lang="en-ZA" smtClean="0"/>
              <a:t>7</a:t>
            </a:fld>
            <a:endParaRPr lang="en-ZA"/>
          </a:p>
        </p:txBody>
      </p:sp>
    </p:spTree>
    <p:extLst>
      <p:ext uri="{BB962C8B-B14F-4D97-AF65-F5344CB8AC3E}">
        <p14:creationId xmlns:p14="http://schemas.microsoft.com/office/powerpoint/2010/main" val="14924967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DBSA FINDINGS (SLIDE 8)</a:t>
            </a:r>
            <a:r>
              <a:rPr lang="en-ZA" dirty="0"/>
              <a:t> </a:t>
            </a:r>
            <a:endParaRPr lang="en-US"/>
          </a:p>
          <a:p>
            <a:pPr marL="171450" indent="-171450">
              <a:buFont typeface="Arial"/>
              <a:buChar char="•"/>
            </a:pPr>
            <a:r>
              <a:rPr lang="en-US"/>
              <a:t>One of the things the power gen theme assessed is the extent to which the DBSA finances companies involved in RE. The DBSA has made significant strides towards financing RE, through various green projects:</a:t>
            </a:r>
            <a:endParaRPr lang="en-ZA"/>
          </a:p>
          <a:p>
            <a:r>
              <a:rPr lang="en-US" dirty="0"/>
              <a:t>- </a:t>
            </a:r>
            <a:r>
              <a:rPr lang="en-US"/>
              <a:t>Contributed to adding clean energy supply into our national grid.</a:t>
            </a:r>
            <a:r>
              <a:rPr lang="en-US" dirty="0"/>
              <a:t> </a:t>
            </a:r>
            <a:endParaRPr lang="en-ZA" dirty="0">
              <a:cs typeface="Calibri" panose="020F0502020204030204"/>
            </a:endParaRPr>
          </a:p>
          <a:p>
            <a:r>
              <a:rPr lang="en-US" dirty="0"/>
              <a:t>- </a:t>
            </a:r>
            <a:r>
              <a:rPr lang="en-US"/>
              <a:t>Played a key role as a funder under our Renewable Energy Independent Power Producer </a:t>
            </a:r>
            <a:r>
              <a:rPr lang="en-US" dirty="0" err="1"/>
              <a:t>Programme</a:t>
            </a:r>
            <a:r>
              <a:rPr lang="en-US"/>
              <a:t> (REIPP).</a:t>
            </a:r>
            <a:r>
              <a:rPr lang="en-US" dirty="0"/>
              <a:t> </a:t>
            </a:r>
            <a:endParaRPr lang="en-ZA">
              <a:cs typeface="Calibri" panose="020F0502020204030204"/>
            </a:endParaRPr>
          </a:p>
          <a:p>
            <a:r>
              <a:rPr lang="en-US" dirty="0"/>
              <a:t>- </a:t>
            </a:r>
            <a:r>
              <a:rPr lang="en-US"/>
              <a:t>It manages the South African Green Fund (established in 2012) on behalf of DEA and</a:t>
            </a:r>
            <a:endParaRPr lang="en-ZA" dirty="0">
              <a:cs typeface="Calibri" panose="020F0502020204030204"/>
            </a:endParaRPr>
          </a:p>
          <a:p>
            <a:r>
              <a:rPr lang="en-ZA" dirty="0"/>
              <a:t>- </a:t>
            </a:r>
            <a:r>
              <a:rPr lang="en-ZA"/>
              <a:t>UN Green Climate Fund accreditation; establishment of a first-of-its-kind climate finance facility using a green bank model (to crowd-in private sector investment).</a:t>
            </a:r>
            <a:r>
              <a:rPr lang="en-ZA" dirty="0"/>
              <a:t> </a:t>
            </a:r>
            <a:endParaRPr lang="en-ZA" dirty="0">
              <a:cs typeface="Calibri"/>
            </a:endParaRPr>
          </a:p>
          <a:p>
            <a:pPr marL="171450" indent="-171450">
              <a:buFont typeface="Arial"/>
              <a:buChar char="•"/>
            </a:pPr>
            <a:r>
              <a:rPr lang="en-ZA"/>
              <a:t>The cc theme, on the other hand, assessed whether the DBSA’s policies align with </a:t>
            </a:r>
            <a:r>
              <a:rPr lang="en-ZA" dirty="0" err="1"/>
              <a:t>intnl</a:t>
            </a:r>
            <a:r>
              <a:rPr lang="en-ZA"/>
              <a:t> cc </a:t>
            </a:r>
            <a:r>
              <a:rPr lang="en-ZA" dirty="0" err="1"/>
              <a:t>stds</a:t>
            </a:r>
            <a:r>
              <a:rPr lang="en-ZA"/>
              <a:t> and it deals with cc in a proactive way:</a:t>
            </a:r>
            <a:endParaRPr lang="en-ZA" dirty="0">
              <a:cs typeface="Calibri"/>
            </a:endParaRPr>
          </a:p>
          <a:p>
            <a:pPr marL="171450" indent="-171450">
              <a:buFont typeface="Arial"/>
              <a:buChar char="•"/>
            </a:pPr>
            <a:r>
              <a:rPr lang="en-ZA"/>
              <a:t>Does it measure and report the carbon footprint of its financing portfolio?</a:t>
            </a:r>
            <a:endParaRPr lang="en-ZA" dirty="0">
              <a:cs typeface="Calibri"/>
            </a:endParaRPr>
          </a:p>
          <a:p>
            <a:pPr marL="171450" indent="-171450">
              <a:buFont typeface="Arial"/>
              <a:buChar char="•"/>
            </a:pPr>
            <a:r>
              <a:rPr lang="en-ZA"/>
              <a:t>Does it have a strategy to make its portfolio consistent with the internationally agreed 2 </a:t>
            </a:r>
            <a:r>
              <a:rPr lang="en-ZA" dirty="0" err="1"/>
              <a:t>deg</a:t>
            </a:r>
            <a:r>
              <a:rPr lang="en-ZA"/>
              <a:t> temp increase limit?</a:t>
            </a:r>
            <a:endParaRPr lang="en-ZA" dirty="0">
              <a:cs typeface="Calibri"/>
            </a:endParaRPr>
          </a:p>
          <a:p>
            <a:pPr marL="171450" indent="-171450">
              <a:buFont typeface="Arial"/>
              <a:buChar char="•"/>
            </a:pPr>
            <a:r>
              <a:rPr lang="en-ZA"/>
              <a:t>And does it have a strategy to transition to a low-carbon economy, including a switch from fossil fuels to renewables?</a:t>
            </a:r>
            <a:endParaRPr lang="en-ZA" dirty="0">
              <a:cs typeface="Calibri"/>
            </a:endParaRPr>
          </a:p>
          <a:p>
            <a:pPr marL="171450" indent="-171450">
              <a:buFont typeface="Arial"/>
              <a:buChar char="•"/>
            </a:pPr>
            <a:r>
              <a:rPr lang="en-ZA"/>
              <a:t>Although the DBSA has a Climate Change Policy Framework in place, it does not align with these </a:t>
            </a:r>
            <a:r>
              <a:rPr lang="en-ZA" dirty="0" err="1"/>
              <a:t>intnl</a:t>
            </a:r>
            <a:r>
              <a:rPr lang="en-ZA"/>
              <a:t> </a:t>
            </a:r>
            <a:r>
              <a:rPr lang="en-ZA" dirty="0" err="1"/>
              <a:t>stds</a:t>
            </a:r>
            <a:r>
              <a:rPr lang="en-ZA"/>
              <a:t>. More importantly, its Energy Sector Investment Framework is not publicly available. Draft but will remain internal.</a:t>
            </a:r>
            <a:r>
              <a:rPr lang="en-ZA" dirty="0"/>
              <a:t> </a:t>
            </a:r>
            <a:endParaRPr lang="en-ZA"/>
          </a:p>
          <a:p>
            <a:pPr marL="171450" indent="-171450">
              <a:buFont typeface="Arial"/>
              <a:buChar char="•"/>
            </a:pPr>
            <a:r>
              <a:rPr lang="en-ZA"/>
              <a:t>So while these results show that the DBSA is committed to financing RE, it also reveals the lack of a necessary accompanying shift away from fossil fuel financing. Neither the IDC nor the DBSA have fossil fuel exclusion policies, nor do they demonstrate any strong positions against fossil fuel financing.</a:t>
            </a:r>
            <a:r>
              <a:rPr lang="en-ZA" dirty="0"/>
              <a:t> </a:t>
            </a:r>
            <a:endParaRPr lang="en-ZA" dirty="0">
              <a:cs typeface="Calibri"/>
            </a:endParaRPr>
          </a:p>
          <a:p>
            <a:pPr marL="171450" indent="-171450">
              <a:buFont typeface="Arial"/>
              <a:buChar char="•"/>
            </a:pPr>
            <a:r>
              <a:rPr lang="en-ZA"/>
              <a:t>There are 2 influencing factors behind this</a:t>
            </a:r>
            <a:r>
              <a:rPr lang="en-ZA" dirty="0"/>
              <a:t> continued financing of fossil fuels by these DFIs</a:t>
            </a:r>
            <a:r>
              <a:rPr lang="en-ZA"/>
              <a:t>, which we’ll take a look at.</a:t>
            </a:r>
          </a:p>
          <a:p>
            <a:endParaRPr lang="en-ZA" dirty="0">
              <a:cs typeface="Calibri"/>
            </a:endParaRPr>
          </a:p>
          <a:p>
            <a:endParaRPr lang="en-ZA">
              <a:cs typeface="Calibri"/>
            </a:endParaRPr>
          </a:p>
          <a:p>
            <a:endParaRPr lang="en-ZA">
              <a:cs typeface="Calibri"/>
            </a:endParaRPr>
          </a:p>
          <a:p>
            <a:endParaRPr lang="en-ZA">
              <a:cs typeface="Calibri"/>
            </a:endParaRPr>
          </a:p>
        </p:txBody>
      </p:sp>
      <p:sp>
        <p:nvSpPr>
          <p:cNvPr id="4" name="Slide Number Placeholder 3"/>
          <p:cNvSpPr>
            <a:spLocks noGrp="1"/>
          </p:cNvSpPr>
          <p:nvPr>
            <p:ph type="sldNum" sz="quarter" idx="5"/>
          </p:nvPr>
        </p:nvSpPr>
        <p:spPr/>
        <p:txBody>
          <a:bodyPr/>
          <a:lstStyle/>
          <a:p>
            <a:fld id="{D5189C2E-4CC9-4563-B798-8D4F235A35DC}" type="slidenum">
              <a:rPr lang="en-ZA" smtClean="0"/>
              <a:t>8</a:t>
            </a:fld>
            <a:endParaRPr lang="en-ZA"/>
          </a:p>
        </p:txBody>
      </p:sp>
    </p:spTree>
    <p:extLst>
      <p:ext uri="{BB962C8B-B14F-4D97-AF65-F5344CB8AC3E}">
        <p14:creationId xmlns:p14="http://schemas.microsoft.com/office/powerpoint/2010/main" val="20839864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b="1"/>
              <a:t>POLITICAL INTERVENTION (SLIDE 9)</a:t>
            </a:r>
            <a:r>
              <a:rPr lang="en-ZA" dirty="0"/>
              <a:t> </a:t>
            </a:r>
            <a:endParaRPr lang="en-US"/>
          </a:p>
          <a:p>
            <a:pPr marL="171450" indent="-171450">
              <a:buFont typeface="Arial"/>
              <a:buChar char="•"/>
            </a:pPr>
            <a:r>
              <a:rPr lang="en-ZA"/>
              <a:t>Being state-owned institutions, DFIs are required to operate in line with public mandates and public policy, and this may influence their policies and decisionmaking.</a:t>
            </a:r>
          </a:p>
          <a:p>
            <a:pPr marL="171450" indent="-171450">
              <a:buFont typeface="Arial"/>
              <a:buChar char="•"/>
            </a:pPr>
            <a:r>
              <a:rPr lang="en-ZA"/>
              <a:t>While SA’s NDP encourages a transition towards a l-c economy, our IRP (which is our national elec plan) makes provision for 1500MW of new coal-based elec in the country’s energy mix. </a:t>
            </a:r>
          </a:p>
          <a:p>
            <a:pPr marL="171450" indent="-171450">
              <a:buFont typeface="Arial"/>
              <a:buChar char="•"/>
            </a:pPr>
            <a:r>
              <a:rPr lang="en-ZA"/>
              <a:t>So the inconsistency btwn DBSA’s investment policies ito power generation and cc, can be seen as a direct reflection of the inconsistencies in our public policies.</a:t>
            </a:r>
          </a:p>
          <a:p>
            <a:pPr marL="171450" indent="-171450">
              <a:buFont typeface="Arial"/>
              <a:buChar char="•"/>
            </a:pPr>
            <a:r>
              <a:rPr lang="en-ZA"/>
              <a:t>In SA, mining continues to be seen as a primary driver of the economy, with coal as a vital export and the main source for energy. This minerals-energy complex is reflected, for example, in the decision to merge our national minerals and energy depts. And as we have seen it play out, this minerals-energy complex continues to be a barrier to sustainable development. </a:t>
            </a:r>
          </a:p>
          <a:p>
            <a:pPr marL="171450" indent="-171450">
              <a:buFont typeface="Arial"/>
              <a:buChar char="•"/>
            </a:pPr>
            <a:r>
              <a:rPr lang="en-ZA"/>
              <a:t>Added to this, is the increasing shift away from fossil fuel financing by commercial banks. As they are pulling out, DFIs have become the funders of last resort for coal and coal infrastrue.</a:t>
            </a:r>
          </a:p>
          <a:p>
            <a:pPr marL="171450" indent="-171450">
              <a:buFont typeface="Arial"/>
              <a:buChar char="•"/>
            </a:pPr>
            <a:r>
              <a:rPr lang="en-ZA"/>
              <a:t>So a key challenge to policy formulation for these DFIs is this political influence.</a:t>
            </a:r>
          </a:p>
          <a:p>
            <a:endParaRPr lang="en-ZA" dirty="0">
              <a:cs typeface="Calibri"/>
            </a:endParaRPr>
          </a:p>
          <a:p>
            <a:endParaRPr lang="en-ZA">
              <a:cs typeface="Calibri" panose="020F0502020204030204"/>
            </a:endParaRPr>
          </a:p>
        </p:txBody>
      </p:sp>
      <p:sp>
        <p:nvSpPr>
          <p:cNvPr id="4" name="Slide Number Placeholder 3"/>
          <p:cNvSpPr>
            <a:spLocks noGrp="1"/>
          </p:cNvSpPr>
          <p:nvPr>
            <p:ph type="sldNum" sz="quarter" idx="5"/>
          </p:nvPr>
        </p:nvSpPr>
        <p:spPr/>
        <p:txBody>
          <a:bodyPr/>
          <a:lstStyle/>
          <a:p>
            <a:fld id="{D5189C2E-4CC9-4563-B798-8D4F235A35DC}" type="slidenum">
              <a:rPr lang="en-ZA" smtClean="0"/>
              <a:t>9</a:t>
            </a:fld>
            <a:endParaRPr lang="en-ZA"/>
          </a:p>
        </p:txBody>
      </p:sp>
    </p:spTree>
    <p:extLst>
      <p:ext uri="{BB962C8B-B14F-4D97-AF65-F5344CB8AC3E}">
        <p14:creationId xmlns:p14="http://schemas.microsoft.com/office/powerpoint/2010/main" val="3112170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AE0992-3A28-4F4C-8D42-C689F820AD8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xmlns="" id="{09116CB3-45B6-4FEF-8090-730097659C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xmlns="" id="{97DF354A-6759-47F2-B0FF-C5A8DD24311E}"/>
              </a:ext>
            </a:extLst>
          </p:cNvPr>
          <p:cNvSpPr>
            <a:spLocks noGrp="1"/>
          </p:cNvSpPr>
          <p:nvPr>
            <p:ph type="dt" sz="half" idx="10"/>
          </p:nvPr>
        </p:nvSpPr>
        <p:spPr/>
        <p:txBody>
          <a:bodyPr/>
          <a:lstStyle/>
          <a:p>
            <a:fld id="{F4E75F1D-E418-4526-8555-4671B2FFFE96}" type="datetimeFigureOut">
              <a:rPr lang="en-ZA" smtClean="0"/>
              <a:t>2020/05/27</a:t>
            </a:fld>
            <a:endParaRPr lang="en-ZA"/>
          </a:p>
        </p:txBody>
      </p:sp>
      <p:sp>
        <p:nvSpPr>
          <p:cNvPr id="5" name="Footer Placeholder 4">
            <a:extLst>
              <a:ext uri="{FF2B5EF4-FFF2-40B4-BE49-F238E27FC236}">
                <a16:creationId xmlns:a16="http://schemas.microsoft.com/office/drawing/2014/main" xmlns="" id="{2020BDD7-F1AB-417A-92B8-64F74EE7A1F3}"/>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xmlns="" id="{9033F92A-AF0F-41BC-8CC5-DF7BAA6563D2}"/>
              </a:ext>
            </a:extLst>
          </p:cNvPr>
          <p:cNvSpPr>
            <a:spLocks noGrp="1"/>
          </p:cNvSpPr>
          <p:nvPr>
            <p:ph type="sldNum" sz="quarter" idx="12"/>
          </p:nvPr>
        </p:nvSpPr>
        <p:spPr/>
        <p:txBody>
          <a:bodyPr/>
          <a:lstStyle/>
          <a:p>
            <a:fld id="{3EF9C773-62D7-4EDD-9C56-A4F54AFCDAAB}" type="slidenum">
              <a:rPr lang="en-ZA" smtClean="0"/>
              <a:t>‹#›</a:t>
            </a:fld>
            <a:endParaRPr lang="en-ZA"/>
          </a:p>
        </p:txBody>
      </p:sp>
    </p:spTree>
    <p:extLst>
      <p:ext uri="{BB962C8B-B14F-4D97-AF65-F5344CB8AC3E}">
        <p14:creationId xmlns:p14="http://schemas.microsoft.com/office/powerpoint/2010/main" val="4082524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31E9CC-D6C7-4B51-8BF1-845D1643B9E1}"/>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xmlns="" id="{B72D4069-3006-425B-8B6D-5F777CBD1D4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xmlns="" id="{8ECF9FCB-CDDE-45BB-97B7-E491C07C232D}"/>
              </a:ext>
            </a:extLst>
          </p:cNvPr>
          <p:cNvSpPr>
            <a:spLocks noGrp="1"/>
          </p:cNvSpPr>
          <p:nvPr>
            <p:ph type="dt" sz="half" idx="10"/>
          </p:nvPr>
        </p:nvSpPr>
        <p:spPr/>
        <p:txBody>
          <a:bodyPr/>
          <a:lstStyle/>
          <a:p>
            <a:fld id="{F4E75F1D-E418-4526-8555-4671B2FFFE96}" type="datetimeFigureOut">
              <a:rPr lang="en-ZA" smtClean="0"/>
              <a:t>2020/05/27</a:t>
            </a:fld>
            <a:endParaRPr lang="en-ZA"/>
          </a:p>
        </p:txBody>
      </p:sp>
      <p:sp>
        <p:nvSpPr>
          <p:cNvPr id="5" name="Footer Placeholder 4">
            <a:extLst>
              <a:ext uri="{FF2B5EF4-FFF2-40B4-BE49-F238E27FC236}">
                <a16:creationId xmlns:a16="http://schemas.microsoft.com/office/drawing/2014/main" xmlns="" id="{97256878-4ADE-4FC6-8CB8-F6BC7271C32D}"/>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xmlns="" id="{C126069D-9B04-4691-A3A4-592F86A33512}"/>
              </a:ext>
            </a:extLst>
          </p:cNvPr>
          <p:cNvSpPr>
            <a:spLocks noGrp="1"/>
          </p:cNvSpPr>
          <p:nvPr>
            <p:ph type="sldNum" sz="quarter" idx="12"/>
          </p:nvPr>
        </p:nvSpPr>
        <p:spPr/>
        <p:txBody>
          <a:bodyPr/>
          <a:lstStyle/>
          <a:p>
            <a:fld id="{3EF9C773-62D7-4EDD-9C56-A4F54AFCDAAB}" type="slidenum">
              <a:rPr lang="en-ZA" smtClean="0"/>
              <a:t>‹#›</a:t>
            </a:fld>
            <a:endParaRPr lang="en-ZA"/>
          </a:p>
        </p:txBody>
      </p:sp>
    </p:spTree>
    <p:extLst>
      <p:ext uri="{BB962C8B-B14F-4D97-AF65-F5344CB8AC3E}">
        <p14:creationId xmlns:p14="http://schemas.microsoft.com/office/powerpoint/2010/main" val="3423973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C31726DE-B261-41EE-9C8A-9E1BC865650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xmlns="" id="{A1940905-5B29-45FD-AECD-2F0AA5C16C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xmlns="" id="{3EC7F7DA-D37D-466E-BE5E-6EAE19934C99}"/>
              </a:ext>
            </a:extLst>
          </p:cNvPr>
          <p:cNvSpPr>
            <a:spLocks noGrp="1"/>
          </p:cNvSpPr>
          <p:nvPr>
            <p:ph type="dt" sz="half" idx="10"/>
          </p:nvPr>
        </p:nvSpPr>
        <p:spPr/>
        <p:txBody>
          <a:bodyPr/>
          <a:lstStyle/>
          <a:p>
            <a:fld id="{F4E75F1D-E418-4526-8555-4671B2FFFE96}" type="datetimeFigureOut">
              <a:rPr lang="en-ZA" smtClean="0"/>
              <a:t>2020/05/27</a:t>
            </a:fld>
            <a:endParaRPr lang="en-ZA"/>
          </a:p>
        </p:txBody>
      </p:sp>
      <p:sp>
        <p:nvSpPr>
          <p:cNvPr id="5" name="Footer Placeholder 4">
            <a:extLst>
              <a:ext uri="{FF2B5EF4-FFF2-40B4-BE49-F238E27FC236}">
                <a16:creationId xmlns:a16="http://schemas.microsoft.com/office/drawing/2014/main" xmlns="" id="{E855CBC9-E0B9-4937-8A3E-A15B9E503985}"/>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xmlns="" id="{A8CB4CD7-35E4-4D92-9047-DF1D0AEDF0FB}"/>
              </a:ext>
            </a:extLst>
          </p:cNvPr>
          <p:cNvSpPr>
            <a:spLocks noGrp="1"/>
          </p:cNvSpPr>
          <p:nvPr>
            <p:ph type="sldNum" sz="quarter" idx="12"/>
          </p:nvPr>
        </p:nvSpPr>
        <p:spPr/>
        <p:txBody>
          <a:bodyPr/>
          <a:lstStyle/>
          <a:p>
            <a:fld id="{3EF9C773-62D7-4EDD-9C56-A4F54AFCDAAB}" type="slidenum">
              <a:rPr lang="en-ZA" smtClean="0"/>
              <a:t>‹#›</a:t>
            </a:fld>
            <a:endParaRPr lang="en-ZA"/>
          </a:p>
        </p:txBody>
      </p:sp>
    </p:spTree>
    <p:extLst>
      <p:ext uri="{BB962C8B-B14F-4D97-AF65-F5344CB8AC3E}">
        <p14:creationId xmlns:p14="http://schemas.microsoft.com/office/powerpoint/2010/main" val="3309781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62D0288-040C-45C7-818F-068897A6E3DE}"/>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xmlns="" id="{96F83BB8-C2E0-40B0-9838-77D9B7735ED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xmlns="" id="{A8B8362F-E44B-4B89-8477-5A81C54746D6}"/>
              </a:ext>
            </a:extLst>
          </p:cNvPr>
          <p:cNvSpPr>
            <a:spLocks noGrp="1"/>
          </p:cNvSpPr>
          <p:nvPr>
            <p:ph type="dt" sz="half" idx="10"/>
          </p:nvPr>
        </p:nvSpPr>
        <p:spPr/>
        <p:txBody>
          <a:bodyPr/>
          <a:lstStyle/>
          <a:p>
            <a:fld id="{F4E75F1D-E418-4526-8555-4671B2FFFE96}" type="datetimeFigureOut">
              <a:rPr lang="en-ZA" smtClean="0"/>
              <a:t>2020/05/27</a:t>
            </a:fld>
            <a:endParaRPr lang="en-ZA"/>
          </a:p>
        </p:txBody>
      </p:sp>
      <p:sp>
        <p:nvSpPr>
          <p:cNvPr id="5" name="Footer Placeholder 4">
            <a:extLst>
              <a:ext uri="{FF2B5EF4-FFF2-40B4-BE49-F238E27FC236}">
                <a16:creationId xmlns:a16="http://schemas.microsoft.com/office/drawing/2014/main" xmlns="" id="{07F65B0E-2FDC-4E9F-B1B5-9B2A6645D34E}"/>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xmlns="" id="{9582D7C8-3EDA-4A1D-8A1D-9B58DBD8969C}"/>
              </a:ext>
            </a:extLst>
          </p:cNvPr>
          <p:cNvSpPr>
            <a:spLocks noGrp="1"/>
          </p:cNvSpPr>
          <p:nvPr>
            <p:ph type="sldNum" sz="quarter" idx="12"/>
          </p:nvPr>
        </p:nvSpPr>
        <p:spPr/>
        <p:txBody>
          <a:bodyPr/>
          <a:lstStyle/>
          <a:p>
            <a:fld id="{3EF9C773-62D7-4EDD-9C56-A4F54AFCDAAB}" type="slidenum">
              <a:rPr lang="en-ZA" smtClean="0"/>
              <a:t>‹#›</a:t>
            </a:fld>
            <a:endParaRPr lang="en-ZA"/>
          </a:p>
        </p:txBody>
      </p:sp>
    </p:spTree>
    <p:extLst>
      <p:ext uri="{BB962C8B-B14F-4D97-AF65-F5344CB8AC3E}">
        <p14:creationId xmlns:p14="http://schemas.microsoft.com/office/powerpoint/2010/main" val="3391135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42EDED-54EC-4AC6-A43B-78881E2716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xmlns="" id="{1BE818E4-C66A-443D-B600-ACB405E6BE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DE79C065-7045-44B2-BC08-9F70189D7C62}"/>
              </a:ext>
            </a:extLst>
          </p:cNvPr>
          <p:cNvSpPr>
            <a:spLocks noGrp="1"/>
          </p:cNvSpPr>
          <p:nvPr>
            <p:ph type="dt" sz="half" idx="10"/>
          </p:nvPr>
        </p:nvSpPr>
        <p:spPr/>
        <p:txBody>
          <a:bodyPr/>
          <a:lstStyle/>
          <a:p>
            <a:fld id="{F4E75F1D-E418-4526-8555-4671B2FFFE96}" type="datetimeFigureOut">
              <a:rPr lang="en-ZA" smtClean="0"/>
              <a:t>2020/05/27</a:t>
            </a:fld>
            <a:endParaRPr lang="en-ZA"/>
          </a:p>
        </p:txBody>
      </p:sp>
      <p:sp>
        <p:nvSpPr>
          <p:cNvPr id="5" name="Footer Placeholder 4">
            <a:extLst>
              <a:ext uri="{FF2B5EF4-FFF2-40B4-BE49-F238E27FC236}">
                <a16:creationId xmlns:a16="http://schemas.microsoft.com/office/drawing/2014/main" xmlns="" id="{0260D1B6-9D90-4CFC-8DA0-B7F362C9E794}"/>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xmlns="" id="{ABDB86F1-9F6E-433B-AFBF-2760EA164FE1}"/>
              </a:ext>
            </a:extLst>
          </p:cNvPr>
          <p:cNvSpPr>
            <a:spLocks noGrp="1"/>
          </p:cNvSpPr>
          <p:nvPr>
            <p:ph type="sldNum" sz="quarter" idx="12"/>
          </p:nvPr>
        </p:nvSpPr>
        <p:spPr/>
        <p:txBody>
          <a:bodyPr/>
          <a:lstStyle/>
          <a:p>
            <a:fld id="{3EF9C773-62D7-4EDD-9C56-A4F54AFCDAAB}" type="slidenum">
              <a:rPr lang="en-ZA" smtClean="0"/>
              <a:t>‹#›</a:t>
            </a:fld>
            <a:endParaRPr lang="en-ZA"/>
          </a:p>
        </p:txBody>
      </p:sp>
    </p:spTree>
    <p:extLst>
      <p:ext uri="{BB962C8B-B14F-4D97-AF65-F5344CB8AC3E}">
        <p14:creationId xmlns:p14="http://schemas.microsoft.com/office/powerpoint/2010/main" val="2441245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41F348-3751-4353-A4A2-6AD991C13670}"/>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xmlns="" id="{7253C7B9-6763-4110-8EFF-FD05BA83923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xmlns="" id="{E103B53F-F1CB-4DB7-B9FF-95743675A15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xmlns="" id="{6DEE56ED-ECA6-4071-B0EF-0ABDC6249B04}"/>
              </a:ext>
            </a:extLst>
          </p:cNvPr>
          <p:cNvSpPr>
            <a:spLocks noGrp="1"/>
          </p:cNvSpPr>
          <p:nvPr>
            <p:ph type="dt" sz="half" idx="10"/>
          </p:nvPr>
        </p:nvSpPr>
        <p:spPr/>
        <p:txBody>
          <a:bodyPr/>
          <a:lstStyle/>
          <a:p>
            <a:fld id="{F4E75F1D-E418-4526-8555-4671B2FFFE96}" type="datetimeFigureOut">
              <a:rPr lang="en-ZA" smtClean="0"/>
              <a:t>2020/05/27</a:t>
            </a:fld>
            <a:endParaRPr lang="en-ZA"/>
          </a:p>
        </p:txBody>
      </p:sp>
      <p:sp>
        <p:nvSpPr>
          <p:cNvPr id="6" name="Footer Placeholder 5">
            <a:extLst>
              <a:ext uri="{FF2B5EF4-FFF2-40B4-BE49-F238E27FC236}">
                <a16:creationId xmlns:a16="http://schemas.microsoft.com/office/drawing/2014/main" xmlns="" id="{007F0413-1480-456A-96EA-F30C8EB77726}"/>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xmlns="" id="{2F1FF14A-DEE9-4ACD-95ED-D99D253A7A1E}"/>
              </a:ext>
            </a:extLst>
          </p:cNvPr>
          <p:cNvSpPr>
            <a:spLocks noGrp="1"/>
          </p:cNvSpPr>
          <p:nvPr>
            <p:ph type="sldNum" sz="quarter" idx="12"/>
          </p:nvPr>
        </p:nvSpPr>
        <p:spPr/>
        <p:txBody>
          <a:bodyPr/>
          <a:lstStyle/>
          <a:p>
            <a:fld id="{3EF9C773-62D7-4EDD-9C56-A4F54AFCDAAB}" type="slidenum">
              <a:rPr lang="en-ZA" smtClean="0"/>
              <a:t>‹#›</a:t>
            </a:fld>
            <a:endParaRPr lang="en-ZA"/>
          </a:p>
        </p:txBody>
      </p:sp>
    </p:spTree>
    <p:extLst>
      <p:ext uri="{BB962C8B-B14F-4D97-AF65-F5344CB8AC3E}">
        <p14:creationId xmlns:p14="http://schemas.microsoft.com/office/powerpoint/2010/main" val="263108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DAD2B4-A2F0-41E7-8CCC-F7ED66183928}"/>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xmlns="" id="{7319D284-3DF5-4743-9B23-548E4306F0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43F48B19-3E1E-4BAD-AAC3-284F5C6355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xmlns="" id="{71F38BF3-2829-4FA7-8DDE-0A5B69E8EC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59F91F1B-9410-4719-B47C-2AC1F91C45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xmlns="" id="{60FACE7C-7CC0-4EEF-B47B-E2A5D7109A70}"/>
              </a:ext>
            </a:extLst>
          </p:cNvPr>
          <p:cNvSpPr>
            <a:spLocks noGrp="1"/>
          </p:cNvSpPr>
          <p:nvPr>
            <p:ph type="dt" sz="half" idx="10"/>
          </p:nvPr>
        </p:nvSpPr>
        <p:spPr/>
        <p:txBody>
          <a:bodyPr/>
          <a:lstStyle/>
          <a:p>
            <a:fld id="{F4E75F1D-E418-4526-8555-4671B2FFFE96}" type="datetimeFigureOut">
              <a:rPr lang="en-ZA" smtClean="0"/>
              <a:t>2020/05/27</a:t>
            </a:fld>
            <a:endParaRPr lang="en-ZA"/>
          </a:p>
        </p:txBody>
      </p:sp>
      <p:sp>
        <p:nvSpPr>
          <p:cNvPr id="8" name="Footer Placeholder 7">
            <a:extLst>
              <a:ext uri="{FF2B5EF4-FFF2-40B4-BE49-F238E27FC236}">
                <a16:creationId xmlns:a16="http://schemas.microsoft.com/office/drawing/2014/main" xmlns="" id="{C6FE1ED4-4AF6-4C23-BA38-318084314966}"/>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xmlns="" id="{5604B60A-9AD6-427D-B626-CECFAAC21E8A}"/>
              </a:ext>
            </a:extLst>
          </p:cNvPr>
          <p:cNvSpPr>
            <a:spLocks noGrp="1"/>
          </p:cNvSpPr>
          <p:nvPr>
            <p:ph type="sldNum" sz="quarter" idx="12"/>
          </p:nvPr>
        </p:nvSpPr>
        <p:spPr/>
        <p:txBody>
          <a:bodyPr/>
          <a:lstStyle/>
          <a:p>
            <a:fld id="{3EF9C773-62D7-4EDD-9C56-A4F54AFCDAAB}" type="slidenum">
              <a:rPr lang="en-ZA" smtClean="0"/>
              <a:t>‹#›</a:t>
            </a:fld>
            <a:endParaRPr lang="en-ZA"/>
          </a:p>
        </p:txBody>
      </p:sp>
    </p:spTree>
    <p:extLst>
      <p:ext uri="{BB962C8B-B14F-4D97-AF65-F5344CB8AC3E}">
        <p14:creationId xmlns:p14="http://schemas.microsoft.com/office/powerpoint/2010/main" val="1595864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BEA850-0207-4E0F-B16C-ECA7DC2760BF}"/>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xmlns="" id="{4588C83D-611E-4029-B396-53389E8F74BA}"/>
              </a:ext>
            </a:extLst>
          </p:cNvPr>
          <p:cNvSpPr>
            <a:spLocks noGrp="1"/>
          </p:cNvSpPr>
          <p:nvPr>
            <p:ph type="dt" sz="half" idx="10"/>
          </p:nvPr>
        </p:nvSpPr>
        <p:spPr/>
        <p:txBody>
          <a:bodyPr/>
          <a:lstStyle/>
          <a:p>
            <a:fld id="{F4E75F1D-E418-4526-8555-4671B2FFFE96}" type="datetimeFigureOut">
              <a:rPr lang="en-ZA" smtClean="0"/>
              <a:t>2020/05/27</a:t>
            </a:fld>
            <a:endParaRPr lang="en-ZA"/>
          </a:p>
        </p:txBody>
      </p:sp>
      <p:sp>
        <p:nvSpPr>
          <p:cNvPr id="4" name="Footer Placeholder 3">
            <a:extLst>
              <a:ext uri="{FF2B5EF4-FFF2-40B4-BE49-F238E27FC236}">
                <a16:creationId xmlns:a16="http://schemas.microsoft.com/office/drawing/2014/main" xmlns="" id="{9E7C5D0D-8586-4F36-A79F-56EC2385264A}"/>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xmlns="" id="{3A2D88F1-99E9-4286-B28F-1461249FAD18}"/>
              </a:ext>
            </a:extLst>
          </p:cNvPr>
          <p:cNvSpPr>
            <a:spLocks noGrp="1"/>
          </p:cNvSpPr>
          <p:nvPr>
            <p:ph type="sldNum" sz="quarter" idx="12"/>
          </p:nvPr>
        </p:nvSpPr>
        <p:spPr/>
        <p:txBody>
          <a:bodyPr/>
          <a:lstStyle/>
          <a:p>
            <a:fld id="{3EF9C773-62D7-4EDD-9C56-A4F54AFCDAAB}" type="slidenum">
              <a:rPr lang="en-ZA" smtClean="0"/>
              <a:t>‹#›</a:t>
            </a:fld>
            <a:endParaRPr lang="en-ZA"/>
          </a:p>
        </p:txBody>
      </p:sp>
    </p:spTree>
    <p:extLst>
      <p:ext uri="{BB962C8B-B14F-4D97-AF65-F5344CB8AC3E}">
        <p14:creationId xmlns:p14="http://schemas.microsoft.com/office/powerpoint/2010/main" val="368255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D2F10784-0AA0-4F76-A202-BE2E3E4524BE}"/>
              </a:ext>
            </a:extLst>
          </p:cNvPr>
          <p:cNvSpPr>
            <a:spLocks noGrp="1"/>
          </p:cNvSpPr>
          <p:nvPr>
            <p:ph type="dt" sz="half" idx="10"/>
          </p:nvPr>
        </p:nvSpPr>
        <p:spPr/>
        <p:txBody>
          <a:bodyPr/>
          <a:lstStyle/>
          <a:p>
            <a:fld id="{F4E75F1D-E418-4526-8555-4671B2FFFE96}" type="datetimeFigureOut">
              <a:rPr lang="en-ZA" smtClean="0"/>
              <a:t>2020/05/27</a:t>
            </a:fld>
            <a:endParaRPr lang="en-ZA"/>
          </a:p>
        </p:txBody>
      </p:sp>
      <p:sp>
        <p:nvSpPr>
          <p:cNvPr id="3" name="Footer Placeholder 2">
            <a:extLst>
              <a:ext uri="{FF2B5EF4-FFF2-40B4-BE49-F238E27FC236}">
                <a16:creationId xmlns:a16="http://schemas.microsoft.com/office/drawing/2014/main" xmlns="" id="{95219FDD-D226-44A5-BECE-7776115D1117}"/>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xmlns="" id="{69A993CA-63E6-407A-AFFB-468FEF2CE885}"/>
              </a:ext>
            </a:extLst>
          </p:cNvPr>
          <p:cNvSpPr>
            <a:spLocks noGrp="1"/>
          </p:cNvSpPr>
          <p:nvPr>
            <p:ph type="sldNum" sz="quarter" idx="12"/>
          </p:nvPr>
        </p:nvSpPr>
        <p:spPr/>
        <p:txBody>
          <a:bodyPr/>
          <a:lstStyle/>
          <a:p>
            <a:fld id="{3EF9C773-62D7-4EDD-9C56-A4F54AFCDAAB}" type="slidenum">
              <a:rPr lang="en-ZA" smtClean="0"/>
              <a:t>‹#›</a:t>
            </a:fld>
            <a:endParaRPr lang="en-ZA"/>
          </a:p>
        </p:txBody>
      </p:sp>
    </p:spTree>
    <p:extLst>
      <p:ext uri="{BB962C8B-B14F-4D97-AF65-F5344CB8AC3E}">
        <p14:creationId xmlns:p14="http://schemas.microsoft.com/office/powerpoint/2010/main" val="1866211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B1D9CC-1136-41FC-ADE9-A490871AFE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xmlns="" id="{42386C59-0CBB-4122-8709-59A4A2A38D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xmlns="" id="{94E43FEE-1475-43B8-BF08-376B6A0C54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1848C387-43F5-436F-8F39-D2599D2FEBBB}"/>
              </a:ext>
            </a:extLst>
          </p:cNvPr>
          <p:cNvSpPr>
            <a:spLocks noGrp="1"/>
          </p:cNvSpPr>
          <p:nvPr>
            <p:ph type="dt" sz="half" idx="10"/>
          </p:nvPr>
        </p:nvSpPr>
        <p:spPr/>
        <p:txBody>
          <a:bodyPr/>
          <a:lstStyle/>
          <a:p>
            <a:fld id="{F4E75F1D-E418-4526-8555-4671B2FFFE96}" type="datetimeFigureOut">
              <a:rPr lang="en-ZA" smtClean="0"/>
              <a:t>2020/05/27</a:t>
            </a:fld>
            <a:endParaRPr lang="en-ZA"/>
          </a:p>
        </p:txBody>
      </p:sp>
      <p:sp>
        <p:nvSpPr>
          <p:cNvPr id="6" name="Footer Placeholder 5">
            <a:extLst>
              <a:ext uri="{FF2B5EF4-FFF2-40B4-BE49-F238E27FC236}">
                <a16:creationId xmlns:a16="http://schemas.microsoft.com/office/drawing/2014/main" xmlns="" id="{17F0532D-A670-439E-92B7-28FA114093E9}"/>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xmlns="" id="{DE91CC61-05CB-4907-8F30-6EB4059B75A9}"/>
              </a:ext>
            </a:extLst>
          </p:cNvPr>
          <p:cNvSpPr>
            <a:spLocks noGrp="1"/>
          </p:cNvSpPr>
          <p:nvPr>
            <p:ph type="sldNum" sz="quarter" idx="12"/>
          </p:nvPr>
        </p:nvSpPr>
        <p:spPr/>
        <p:txBody>
          <a:bodyPr/>
          <a:lstStyle/>
          <a:p>
            <a:fld id="{3EF9C773-62D7-4EDD-9C56-A4F54AFCDAAB}" type="slidenum">
              <a:rPr lang="en-ZA" smtClean="0"/>
              <a:t>‹#›</a:t>
            </a:fld>
            <a:endParaRPr lang="en-ZA"/>
          </a:p>
        </p:txBody>
      </p:sp>
    </p:spTree>
    <p:extLst>
      <p:ext uri="{BB962C8B-B14F-4D97-AF65-F5344CB8AC3E}">
        <p14:creationId xmlns:p14="http://schemas.microsoft.com/office/powerpoint/2010/main" val="184808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A95A8A-72CA-4165-8042-86FD78E9EE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xmlns="" id="{4C72D977-3C0E-4B6F-974D-73BCA34861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xmlns="" id="{64B52DB1-66E1-40D3-AEAC-694C25B083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A036E9C-A7DB-4D00-BFF0-87FDAFB2EEC8}"/>
              </a:ext>
            </a:extLst>
          </p:cNvPr>
          <p:cNvSpPr>
            <a:spLocks noGrp="1"/>
          </p:cNvSpPr>
          <p:nvPr>
            <p:ph type="dt" sz="half" idx="10"/>
          </p:nvPr>
        </p:nvSpPr>
        <p:spPr/>
        <p:txBody>
          <a:bodyPr/>
          <a:lstStyle/>
          <a:p>
            <a:fld id="{F4E75F1D-E418-4526-8555-4671B2FFFE96}" type="datetimeFigureOut">
              <a:rPr lang="en-ZA" smtClean="0"/>
              <a:t>2020/05/27</a:t>
            </a:fld>
            <a:endParaRPr lang="en-ZA"/>
          </a:p>
        </p:txBody>
      </p:sp>
      <p:sp>
        <p:nvSpPr>
          <p:cNvPr id="6" name="Footer Placeholder 5">
            <a:extLst>
              <a:ext uri="{FF2B5EF4-FFF2-40B4-BE49-F238E27FC236}">
                <a16:creationId xmlns:a16="http://schemas.microsoft.com/office/drawing/2014/main" xmlns="" id="{57FBA837-4094-438D-AD05-A226052895ED}"/>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xmlns="" id="{89FB92AD-E45A-444D-AE81-E4ADD365EE55}"/>
              </a:ext>
            </a:extLst>
          </p:cNvPr>
          <p:cNvSpPr>
            <a:spLocks noGrp="1"/>
          </p:cNvSpPr>
          <p:nvPr>
            <p:ph type="sldNum" sz="quarter" idx="12"/>
          </p:nvPr>
        </p:nvSpPr>
        <p:spPr/>
        <p:txBody>
          <a:bodyPr/>
          <a:lstStyle/>
          <a:p>
            <a:fld id="{3EF9C773-62D7-4EDD-9C56-A4F54AFCDAAB}" type="slidenum">
              <a:rPr lang="en-ZA" smtClean="0"/>
              <a:t>‹#›</a:t>
            </a:fld>
            <a:endParaRPr lang="en-ZA"/>
          </a:p>
        </p:txBody>
      </p:sp>
    </p:spTree>
    <p:extLst>
      <p:ext uri="{BB962C8B-B14F-4D97-AF65-F5344CB8AC3E}">
        <p14:creationId xmlns:p14="http://schemas.microsoft.com/office/powerpoint/2010/main" val="4250893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1C974BAD-9F54-4E94-A1C2-696031EC57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xmlns="" id="{92A8F862-6F51-4AE3-8A33-C086F520FA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xmlns="" id="{D1FA6049-D051-457B-944D-D306E05CC5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E75F1D-E418-4526-8555-4671B2FFFE96}" type="datetimeFigureOut">
              <a:rPr lang="en-ZA" smtClean="0"/>
              <a:t>2020/05/27</a:t>
            </a:fld>
            <a:endParaRPr lang="en-ZA"/>
          </a:p>
        </p:txBody>
      </p:sp>
      <p:sp>
        <p:nvSpPr>
          <p:cNvPr id="5" name="Footer Placeholder 4">
            <a:extLst>
              <a:ext uri="{FF2B5EF4-FFF2-40B4-BE49-F238E27FC236}">
                <a16:creationId xmlns:a16="http://schemas.microsoft.com/office/drawing/2014/main" xmlns="" id="{5055617E-8A04-4C76-A020-68DB4E38BB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a:extLst>
              <a:ext uri="{FF2B5EF4-FFF2-40B4-BE49-F238E27FC236}">
                <a16:creationId xmlns:a16="http://schemas.microsoft.com/office/drawing/2014/main" xmlns="" id="{D45E1B57-383C-488C-B449-0CF85CFF28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F9C773-62D7-4EDD-9C56-A4F54AFCDAAB}" type="slidenum">
              <a:rPr lang="en-ZA" smtClean="0"/>
              <a:t>‹#›</a:t>
            </a:fld>
            <a:endParaRPr lang="en-ZA"/>
          </a:p>
        </p:txBody>
      </p:sp>
    </p:spTree>
    <p:extLst>
      <p:ext uri="{BB962C8B-B14F-4D97-AF65-F5344CB8AC3E}">
        <p14:creationId xmlns:p14="http://schemas.microsoft.com/office/powerpoint/2010/main" val="17776122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image" Target="../media/image31.sv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7.svg"/><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17.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7.png"/><Relationship Id="rId18" Type="http://schemas.openxmlformats.org/officeDocument/2006/relationships/image" Target="../media/image17.svg"/><Relationship Id="rId3" Type="http://schemas.openxmlformats.org/officeDocument/2006/relationships/image" Target="../media/image2.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image" Target="../media/image11.svg"/><Relationship Id="rId17" Type="http://schemas.openxmlformats.org/officeDocument/2006/relationships/image" Target="../media/image9.png"/><Relationship Id="rId2" Type="http://schemas.openxmlformats.org/officeDocument/2006/relationships/notesSlide" Target="../notesSlides/notesSlide2.xml"/><Relationship Id="rId16" Type="http://schemas.openxmlformats.org/officeDocument/2006/relationships/image" Target="../media/image15.svg"/><Relationship Id="rId20" Type="http://schemas.openxmlformats.org/officeDocument/2006/relationships/image" Target="../media/image19.svg"/><Relationship Id="rId1" Type="http://schemas.openxmlformats.org/officeDocument/2006/relationships/slideLayout" Target="../slideLayouts/slideLayout2.xml"/><Relationship Id="rId6" Type="http://schemas.openxmlformats.org/officeDocument/2006/relationships/image" Target="../media/image5.svg"/><Relationship Id="rId11" Type="http://schemas.openxmlformats.org/officeDocument/2006/relationships/image" Target="../media/image6.png"/><Relationship Id="rId24" Type="http://schemas.openxmlformats.org/officeDocument/2006/relationships/image" Target="../media/image23.svg"/><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10" Type="http://schemas.openxmlformats.org/officeDocument/2006/relationships/image" Target="../media/image9.svg"/><Relationship Id="rId19" Type="http://schemas.openxmlformats.org/officeDocument/2006/relationships/image" Target="../media/image10.png"/><Relationship Id="rId4" Type="http://schemas.openxmlformats.org/officeDocument/2006/relationships/image" Target="../media/image3.svg"/><Relationship Id="rId9" Type="http://schemas.openxmlformats.org/officeDocument/2006/relationships/image" Target="../media/image5.png"/><Relationship Id="rId14" Type="http://schemas.openxmlformats.org/officeDocument/2006/relationships/image" Target="../media/image13.svg"/><Relationship Id="rId22" Type="http://schemas.openxmlformats.org/officeDocument/2006/relationships/image" Target="../media/image21.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4" descr="A picture containing table, sitting, food, wine&#10;&#10;Description generated with very high confidence">
            <a:extLst>
              <a:ext uri="{FF2B5EF4-FFF2-40B4-BE49-F238E27FC236}">
                <a16:creationId xmlns:a16="http://schemas.microsoft.com/office/drawing/2014/main" xmlns="" id="{CEA855B2-6FC6-4366-814D-FF7DA355A82C}"/>
              </a:ext>
            </a:extLst>
          </p:cNvPr>
          <p:cNvPicPr>
            <a:picLocks noChangeAspect="1"/>
          </p:cNvPicPr>
          <p:nvPr/>
        </p:nvPicPr>
        <p:blipFill rotWithShape="1">
          <a:blip r:embed="rId3"/>
          <a:srcRect t="5177" r="-1" b="-1"/>
          <a:stretch/>
        </p:blipFill>
        <p:spPr>
          <a:xfrm>
            <a:off x="321733" y="321733"/>
            <a:ext cx="11548534" cy="6214534"/>
          </a:xfrm>
          <a:prstGeom prst="rect">
            <a:avLst/>
          </a:prstGeom>
        </p:spPr>
      </p:pic>
    </p:spTree>
    <p:extLst>
      <p:ext uri="{BB962C8B-B14F-4D97-AF65-F5344CB8AC3E}">
        <p14:creationId xmlns:p14="http://schemas.microsoft.com/office/powerpoint/2010/main" val="10744712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xmlns="" id="{1CB5421A-EA1B-4D48-BDE8-C2AA0DB079E3}"/>
              </a:ext>
            </a:extLst>
          </p:cNvPr>
          <p:cNvSpPr/>
          <p:nvPr/>
        </p:nvSpPr>
        <p:spPr>
          <a:xfrm>
            <a:off x="0" y="2616391"/>
            <a:ext cx="12192000" cy="24765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 name="Content Placeholder 2">
            <a:extLst>
              <a:ext uri="{FF2B5EF4-FFF2-40B4-BE49-F238E27FC236}">
                <a16:creationId xmlns:a16="http://schemas.microsoft.com/office/drawing/2014/main" xmlns="" id="{A7257FBC-3F56-414F-927D-83AA730D5CA4}"/>
              </a:ext>
            </a:extLst>
          </p:cNvPr>
          <p:cNvSpPr>
            <a:spLocks noGrp="1"/>
          </p:cNvSpPr>
          <p:nvPr>
            <p:ph idx="1"/>
          </p:nvPr>
        </p:nvSpPr>
        <p:spPr>
          <a:xfrm>
            <a:off x="393469" y="1089215"/>
            <a:ext cx="10515600" cy="1527176"/>
          </a:xfrm>
        </p:spPr>
        <p:txBody>
          <a:bodyPr vert="horz" lIns="91440" tIns="45720" rIns="91440" bIns="45720" rtlCol="0" anchor="t">
            <a:normAutofit/>
          </a:bodyPr>
          <a:lstStyle/>
          <a:p>
            <a:pPr marL="0" indent="0">
              <a:buNone/>
            </a:pPr>
            <a:r>
              <a:rPr lang="en-ZA" b="1" dirty="0">
                <a:solidFill>
                  <a:schemeClr val="accent6"/>
                </a:solidFill>
              </a:rPr>
              <a:t>Developmental imperatives </a:t>
            </a:r>
          </a:p>
          <a:p>
            <a:pPr marL="0" indent="0">
              <a:buNone/>
            </a:pPr>
            <a:r>
              <a:rPr lang="en-ZA" sz="2400" dirty="0">
                <a:latin typeface="+mj-lt"/>
              </a:rPr>
              <a:t>Unemployment, inequality, disparities in access to basic resources and services, spatial injustice, widespread poverty</a:t>
            </a:r>
          </a:p>
          <a:p>
            <a:pPr marL="0" indent="0" algn="ctr">
              <a:buNone/>
            </a:pPr>
            <a:endParaRPr lang="en-ZA" dirty="0"/>
          </a:p>
        </p:txBody>
      </p:sp>
      <p:sp>
        <p:nvSpPr>
          <p:cNvPr id="6" name="Title 1">
            <a:extLst>
              <a:ext uri="{FF2B5EF4-FFF2-40B4-BE49-F238E27FC236}">
                <a16:creationId xmlns:a16="http://schemas.microsoft.com/office/drawing/2014/main" xmlns="" id="{CF21FB52-B11C-489F-AC70-2814928F38BE}"/>
              </a:ext>
            </a:extLst>
          </p:cNvPr>
          <p:cNvSpPr txBox="1">
            <a:spLocks/>
          </p:cNvSpPr>
          <p:nvPr/>
        </p:nvSpPr>
        <p:spPr>
          <a:xfrm>
            <a:off x="393469" y="321823"/>
            <a:ext cx="10616738" cy="6036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ZA" sz="2400" b="1" spc="30" dirty="0">
                <a:solidFill>
                  <a:schemeClr val="bg2">
                    <a:lumMod val="25000"/>
                  </a:schemeClr>
                </a:solidFill>
                <a:latin typeface="+mn-lt"/>
              </a:rPr>
              <a:t>POWER GENERATION AND CLIMATE CHANGE: </a:t>
            </a:r>
            <a:r>
              <a:rPr lang="en-ZA" sz="2400" spc="30" dirty="0">
                <a:solidFill>
                  <a:schemeClr val="bg2">
                    <a:lumMod val="25000"/>
                  </a:schemeClr>
                </a:solidFill>
                <a:latin typeface="+mn-lt"/>
              </a:rPr>
              <a:t>WHY THE POOR PERFORMANCE?</a:t>
            </a:r>
          </a:p>
        </p:txBody>
      </p:sp>
      <p:sp>
        <p:nvSpPr>
          <p:cNvPr id="15" name="Rectangle 14">
            <a:extLst>
              <a:ext uri="{FF2B5EF4-FFF2-40B4-BE49-F238E27FC236}">
                <a16:creationId xmlns:a16="http://schemas.microsoft.com/office/drawing/2014/main" xmlns="" id="{CBD1C40D-38B8-4F3F-8B38-54FB5AE1F0B4}"/>
              </a:ext>
            </a:extLst>
          </p:cNvPr>
          <p:cNvSpPr/>
          <p:nvPr/>
        </p:nvSpPr>
        <p:spPr>
          <a:xfrm>
            <a:off x="1581150" y="5506896"/>
            <a:ext cx="8801100" cy="954107"/>
          </a:xfrm>
          <a:prstGeom prst="rect">
            <a:avLst/>
          </a:prstGeom>
        </p:spPr>
        <p:txBody>
          <a:bodyPr wrap="square" anchor="t">
            <a:spAutoFit/>
          </a:bodyPr>
          <a:lstStyle/>
          <a:p>
            <a:pPr lvl="1" algn="ctr"/>
            <a:r>
              <a:rPr lang="en-ZA" sz="2800" b="1" dirty="0"/>
              <a:t>There is no binary choice. South Africa has options.</a:t>
            </a:r>
          </a:p>
          <a:p>
            <a:pPr lvl="1" algn="ctr"/>
            <a:r>
              <a:rPr lang="en-ZA" sz="2800" b="1">
                <a:solidFill>
                  <a:schemeClr val="accent6"/>
                </a:solidFill>
              </a:rPr>
              <a:t>DFIs</a:t>
            </a:r>
            <a:r>
              <a:rPr lang="en-ZA" sz="2800" b="1" dirty="0">
                <a:solidFill>
                  <a:schemeClr val="accent6"/>
                </a:solidFill>
              </a:rPr>
              <a:t> have a crucial role to play.</a:t>
            </a:r>
            <a:endParaRPr lang="en-ZA" sz="2800" b="1">
              <a:solidFill>
                <a:schemeClr val="accent6"/>
              </a:solidFill>
              <a:cs typeface="Calibri"/>
            </a:endParaRPr>
          </a:p>
        </p:txBody>
      </p:sp>
      <p:cxnSp>
        <p:nvCxnSpPr>
          <p:cNvPr id="20" name="Straight Connector 19">
            <a:extLst>
              <a:ext uri="{FF2B5EF4-FFF2-40B4-BE49-F238E27FC236}">
                <a16:creationId xmlns:a16="http://schemas.microsoft.com/office/drawing/2014/main" xmlns="" id="{4F298E06-563B-4EDB-A972-49B20B2BEA55}"/>
              </a:ext>
            </a:extLst>
          </p:cNvPr>
          <p:cNvCxnSpPr>
            <a:cxnSpLocks/>
          </p:cNvCxnSpPr>
          <p:nvPr/>
        </p:nvCxnSpPr>
        <p:spPr>
          <a:xfrm>
            <a:off x="3724615" y="4706818"/>
            <a:ext cx="462915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Freeform: Shape 22">
            <a:extLst>
              <a:ext uri="{FF2B5EF4-FFF2-40B4-BE49-F238E27FC236}">
                <a16:creationId xmlns:a16="http://schemas.microsoft.com/office/drawing/2014/main" xmlns="" id="{94DBD232-1177-4FED-9614-A196A6FFBD39}"/>
              </a:ext>
            </a:extLst>
          </p:cNvPr>
          <p:cNvSpPr/>
          <p:nvPr/>
        </p:nvSpPr>
        <p:spPr>
          <a:xfrm>
            <a:off x="3819094" y="2886413"/>
            <a:ext cx="4288958" cy="1786130"/>
          </a:xfrm>
          <a:custGeom>
            <a:avLst/>
            <a:gdLst>
              <a:gd name="connsiteX0" fmla="*/ 0 w 4357374"/>
              <a:gd name="connsiteY0" fmla="*/ 1352970 h 1352970"/>
              <a:gd name="connsiteX1" fmla="*/ 1085850 w 4357374"/>
              <a:gd name="connsiteY1" fmla="*/ 1152945 h 1352970"/>
              <a:gd name="connsiteX2" fmla="*/ 1866900 w 4357374"/>
              <a:gd name="connsiteY2" fmla="*/ 457620 h 1352970"/>
              <a:gd name="connsiteX3" fmla="*/ 2400300 w 4357374"/>
              <a:gd name="connsiteY3" fmla="*/ 420 h 1352970"/>
              <a:gd name="connsiteX4" fmla="*/ 3124200 w 4357374"/>
              <a:gd name="connsiteY4" fmla="*/ 533820 h 1352970"/>
              <a:gd name="connsiteX5" fmla="*/ 3724275 w 4357374"/>
              <a:gd name="connsiteY5" fmla="*/ 1067220 h 1352970"/>
              <a:gd name="connsiteX6" fmla="*/ 4295775 w 4357374"/>
              <a:gd name="connsiteY6" fmla="*/ 1162470 h 1352970"/>
              <a:gd name="connsiteX7" fmla="*/ 4314825 w 4357374"/>
              <a:gd name="connsiteY7" fmla="*/ 1152945 h 1352970"/>
              <a:gd name="connsiteX0" fmla="*/ 0 w 4357374"/>
              <a:gd name="connsiteY0" fmla="*/ 1352970 h 1352970"/>
              <a:gd name="connsiteX1" fmla="*/ 1085850 w 4357374"/>
              <a:gd name="connsiteY1" fmla="*/ 1152945 h 1352970"/>
              <a:gd name="connsiteX2" fmla="*/ 1866900 w 4357374"/>
              <a:gd name="connsiteY2" fmla="*/ 457620 h 1352970"/>
              <a:gd name="connsiteX3" fmla="*/ 2400300 w 4357374"/>
              <a:gd name="connsiteY3" fmla="*/ 420 h 1352970"/>
              <a:gd name="connsiteX4" fmla="*/ 3124200 w 4357374"/>
              <a:gd name="connsiteY4" fmla="*/ 533820 h 1352970"/>
              <a:gd name="connsiteX5" fmla="*/ 3724275 w 4357374"/>
              <a:gd name="connsiteY5" fmla="*/ 1067220 h 1352970"/>
              <a:gd name="connsiteX6" fmla="*/ 4295775 w 4357374"/>
              <a:gd name="connsiteY6" fmla="*/ 1162470 h 1352970"/>
              <a:gd name="connsiteX7" fmla="*/ 4314825 w 4357374"/>
              <a:gd name="connsiteY7" fmla="*/ 1248195 h 1352970"/>
              <a:gd name="connsiteX0" fmla="*/ 0 w 4357374"/>
              <a:gd name="connsiteY0" fmla="*/ 1352970 h 1352970"/>
              <a:gd name="connsiteX1" fmla="*/ 1085850 w 4357374"/>
              <a:gd name="connsiteY1" fmla="*/ 1152945 h 1352970"/>
              <a:gd name="connsiteX2" fmla="*/ 1866900 w 4357374"/>
              <a:gd name="connsiteY2" fmla="*/ 457620 h 1352970"/>
              <a:gd name="connsiteX3" fmla="*/ 2400300 w 4357374"/>
              <a:gd name="connsiteY3" fmla="*/ 420 h 1352970"/>
              <a:gd name="connsiteX4" fmla="*/ 3124200 w 4357374"/>
              <a:gd name="connsiteY4" fmla="*/ 533820 h 1352970"/>
              <a:gd name="connsiteX5" fmla="*/ 3733800 w 4357374"/>
              <a:gd name="connsiteY5" fmla="*/ 943395 h 1352970"/>
              <a:gd name="connsiteX6" fmla="*/ 4295775 w 4357374"/>
              <a:gd name="connsiteY6" fmla="*/ 1162470 h 1352970"/>
              <a:gd name="connsiteX7" fmla="*/ 4314825 w 4357374"/>
              <a:gd name="connsiteY7" fmla="*/ 1248195 h 1352970"/>
              <a:gd name="connsiteX0" fmla="*/ 0 w 4357374"/>
              <a:gd name="connsiteY0" fmla="*/ 1352941 h 1352941"/>
              <a:gd name="connsiteX1" fmla="*/ 990600 w 4357374"/>
              <a:gd name="connsiteY1" fmla="*/ 1019566 h 1352941"/>
              <a:gd name="connsiteX2" fmla="*/ 1866900 w 4357374"/>
              <a:gd name="connsiteY2" fmla="*/ 457591 h 1352941"/>
              <a:gd name="connsiteX3" fmla="*/ 2400300 w 4357374"/>
              <a:gd name="connsiteY3" fmla="*/ 391 h 1352941"/>
              <a:gd name="connsiteX4" fmla="*/ 3124200 w 4357374"/>
              <a:gd name="connsiteY4" fmla="*/ 533791 h 1352941"/>
              <a:gd name="connsiteX5" fmla="*/ 3733800 w 4357374"/>
              <a:gd name="connsiteY5" fmla="*/ 943366 h 1352941"/>
              <a:gd name="connsiteX6" fmla="*/ 4295775 w 4357374"/>
              <a:gd name="connsiteY6" fmla="*/ 1162441 h 1352941"/>
              <a:gd name="connsiteX7" fmla="*/ 4314825 w 4357374"/>
              <a:gd name="connsiteY7" fmla="*/ 1248166 h 1352941"/>
              <a:gd name="connsiteX0" fmla="*/ 0 w 4357374"/>
              <a:gd name="connsiteY0" fmla="*/ 1355431 h 1355431"/>
              <a:gd name="connsiteX1" fmla="*/ 990600 w 4357374"/>
              <a:gd name="connsiteY1" fmla="*/ 1022056 h 1355431"/>
              <a:gd name="connsiteX2" fmla="*/ 1952625 w 4357374"/>
              <a:gd name="connsiteY2" fmla="*/ 355306 h 1355431"/>
              <a:gd name="connsiteX3" fmla="*/ 2400300 w 4357374"/>
              <a:gd name="connsiteY3" fmla="*/ 2881 h 1355431"/>
              <a:gd name="connsiteX4" fmla="*/ 3124200 w 4357374"/>
              <a:gd name="connsiteY4" fmla="*/ 536281 h 1355431"/>
              <a:gd name="connsiteX5" fmla="*/ 3733800 w 4357374"/>
              <a:gd name="connsiteY5" fmla="*/ 945856 h 1355431"/>
              <a:gd name="connsiteX6" fmla="*/ 4295775 w 4357374"/>
              <a:gd name="connsiteY6" fmla="*/ 1164931 h 1355431"/>
              <a:gd name="connsiteX7" fmla="*/ 4314825 w 4357374"/>
              <a:gd name="connsiteY7" fmla="*/ 1250656 h 1355431"/>
              <a:gd name="connsiteX0" fmla="*/ 0 w 4357374"/>
              <a:gd name="connsiteY0" fmla="*/ 1354005 h 1354005"/>
              <a:gd name="connsiteX1" fmla="*/ 990600 w 4357374"/>
              <a:gd name="connsiteY1" fmla="*/ 1020630 h 1354005"/>
              <a:gd name="connsiteX2" fmla="*/ 1952625 w 4357374"/>
              <a:gd name="connsiteY2" fmla="*/ 353880 h 1354005"/>
              <a:gd name="connsiteX3" fmla="*/ 2400300 w 4357374"/>
              <a:gd name="connsiteY3" fmla="*/ 1455 h 1354005"/>
              <a:gd name="connsiteX4" fmla="*/ 3124200 w 4357374"/>
              <a:gd name="connsiteY4" fmla="*/ 258630 h 1354005"/>
              <a:gd name="connsiteX5" fmla="*/ 3733800 w 4357374"/>
              <a:gd name="connsiteY5" fmla="*/ 944430 h 1354005"/>
              <a:gd name="connsiteX6" fmla="*/ 4295775 w 4357374"/>
              <a:gd name="connsiteY6" fmla="*/ 1163505 h 1354005"/>
              <a:gd name="connsiteX7" fmla="*/ 4314825 w 4357374"/>
              <a:gd name="connsiteY7" fmla="*/ 1249230 h 1354005"/>
              <a:gd name="connsiteX0" fmla="*/ 0 w 4357374"/>
              <a:gd name="connsiteY0" fmla="*/ 1448708 h 1448708"/>
              <a:gd name="connsiteX1" fmla="*/ 990600 w 4357374"/>
              <a:gd name="connsiteY1" fmla="*/ 1115333 h 1448708"/>
              <a:gd name="connsiteX2" fmla="*/ 1952625 w 4357374"/>
              <a:gd name="connsiteY2" fmla="*/ 448583 h 1448708"/>
              <a:gd name="connsiteX3" fmla="*/ 2600325 w 4357374"/>
              <a:gd name="connsiteY3" fmla="*/ 908 h 1448708"/>
              <a:gd name="connsiteX4" fmla="*/ 3124200 w 4357374"/>
              <a:gd name="connsiteY4" fmla="*/ 353333 h 1448708"/>
              <a:gd name="connsiteX5" fmla="*/ 3733800 w 4357374"/>
              <a:gd name="connsiteY5" fmla="*/ 1039133 h 1448708"/>
              <a:gd name="connsiteX6" fmla="*/ 4295775 w 4357374"/>
              <a:gd name="connsiteY6" fmla="*/ 1258208 h 1448708"/>
              <a:gd name="connsiteX7" fmla="*/ 4314825 w 4357374"/>
              <a:gd name="connsiteY7" fmla="*/ 1343933 h 1448708"/>
              <a:gd name="connsiteX0" fmla="*/ 0 w 4431414"/>
              <a:gd name="connsiteY0" fmla="*/ 1448708 h 1448708"/>
              <a:gd name="connsiteX1" fmla="*/ 990600 w 4431414"/>
              <a:gd name="connsiteY1" fmla="*/ 1115333 h 1448708"/>
              <a:gd name="connsiteX2" fmla="*/ 1952625 w 4431414"/>
              <a:gd name="connsiteY2" fmla="*/ 448583 h 1448708"/>
              <a:gd name="connsiteX3" fmla="*/ 2600325 w 4431414"/>
              <a:gd name="connsiteY3" fmla="*/ 908 h 1448708"/>
              <a:gd name="connsiteX4" fmla="*/ 3124200 w 4431414"/>
              <a:gd name="connsiteY4" fmla="*/ 353333 h 1448708"/>
              <a:gd name="connsiteX5" fmla="*/ 3733800 w 4431414"/>
              <a:gd name="connsiteY5" fmla="*/ 1039133 h 1448708"/>
              <a:gd name="connsiteX6" fmla="*/ 4295775 w 4431414"/>
              <a:gd name="connsiteY6" fmla="*/ 1258208 h 1448708"/>
              <a:gd name="connsiteX7" fmla="*/ 4419600 w 4431414"/>
              <a:gd name="connsiteY7" fmla="*/ 1277258 h 1448708"/>
              <a:gd name="connsiteX0" fmla="*/ 0 w 4633041"/>
              <a:gd name="connsiteY0" fmla="*/ 1448708 h 1448708"/>
              <a:gd name="connsiteX1" fmla="*/ 990600 w 4633041"/>
              <a:gd name="connsiteY1" fmla="*/ 1115333 h 1448708"/>
              <a:gd name="connsiteX2" fmla="*/ 1952625 w 4633041"/>
              <a:gd name="connsiteY2" fmla="*/ 448583 h 1448708"/>
              <a:gd name="connsiteX3" fmla="*/ 2600325 w 4633041"/>
              <a:gd name="connsiteY3" fmla="*/ 908 h 1448708"/>
              <a:gd name="connsiteX4" fmla="*/ 3124200 w 4633041"/>
              <a:gd name="connsiteY4" fmla="*/ 353333 h 1448708"/>
              <a:gd name="connsiteX5" fmla="*/ 3733800 w 4633041"/>
              <a:gd name="connsiteY5" fmla="*/ 1039133 h 1448708"/>
              <a:gd name="connsiteX6" fmla="*/ 4295775 w 4633041"/>
              <a:gd name="connsiteY6" fmla="*/ 1258208 h 1448708"/>
              <a:gd name="connsiteX7" fmla="*/ 4629150 w 4633041"/>
              <a:gd name="connsiteY7" fmla="*/ 1429658 h 1448708"/>
              <a:gd name="connsiteX0" fmla="*/ 0 w 4632428"/>
              <a:gd name="connsiteY0" fmla="*/ 1448708 h 1448708"/>
              <a:gd name="connsiteX1" fmla="*/ 990600 w 4632428"/>
              <a:gd name="connsiteY1" fmla="*/ 1115333 h 1448708"/>
              <a:gd name="connsiteX2" fmla="*/ 1952625 w 4632428"/>
              <a:gd name="connsiteY2" fmla="*/ 448583 h 1448708"/>
              <a:gd name="connsiteX3" fmla="*/ 2600325 w 4632428"/>
              <a:gd name="connsiteY3" fmla="*/ 908 h 1448708"/>
              <a:gd name="connsiteX4" fmla="*/ 3124200 w 4632428"/>
              <a:gd name="connsiteY4" fmla="*/ 353333 h 1448708"/>
              <a:gd name="connsiteX5" fmla="*/ 3733800 w 4632428"/>
              <a:gd name="connsiteY5" fmla="*/ 1039133 h 1448708"/>
              <a:gd name="connsiteX6" fmla="*/ 4238625 w 4632428"/>
              <a:gd name="connsiteY6" fmla="*/ 1334408 h 1448708"/>
              <a:gd name="connsiteX7" fmla="*/ 4629150 w 4632428"/>
              <a:gd name="connsiteY7" fmla="*/ 1429658 h 1448708"/>
              <a:gd name="connsiteX0" fmla="*/ 0 w 4632428"/>
              <a:gd name="connsiteY0" fmla="*/ 1448708 h 1448708"/>
              <a:gd name="connsiteX1" fmla="*/ 1133475 w 4632428"/>
              <a:gd name="connsiteY1" fmla="*/ 1058183 h 1448708"/>
              <a:gd name="connsiteX2" fmla="*/ 1952625 w 4632428"/>
              <a:gd name="connsiteY2" fmla="*/ 448583 h 1448708"/>
              <a:gd name="connsiteX3" fmla="*/ 2600325 w 4632428"/>
              <a:gd name="connsiteY3" fmla="*/ 908 h 1448708"/>
              <a:gd name="connsiteX4" fmla="*/ 3124200 w 4632428"/>
              <a:gd name="connsiteY4" fmla="*/ 353333 h 1448708"/>
              <a:gd name="connsiteX5" fmla="*/ 3733800 w 4632428"/>
              <a:gd name="connsiteY5" fmla="*/ 1039133 h 1448708"/>
              <a:gd name="connsiteX6" fmla="*/ 4238625 w 4632428"/>
              <a:gd name="connsiteY6" fmla="*/ 1334408 h 1448708"/>
              <a:gd name="connsiteX7" fmla="*/ 4629150 w 4632428"/>
              <a:gd name="connsiteY7" fmla="*/ 1429658 h 1448708"/>
              <a:gd name="connsiteX0" fmla="*/ 0 w 4632428"/>
              <a:gd name="connsiteY0" fmla="*/ 1448398 h 1448398"/>
              <a:gd name="connsiteX1" fmla="*/ 1133475 w 4632428"/>
              <a:gd name="connsiteY1" fmla="*/ 1057873 h 1448398"/>
              <a:gd name="connsiteX2" fmla="*/ 1981200 w 4632428"/>
              <a:gd name="connsiteY2" fmla="*/ 429223 h 1448398"/>
              <a:gd name="connsiteX3" fmla="*/ 2600325 w 4632428"/>
              <a:gd name="connsiteY3" fmla="*/ 598 h 1448398"/>
              <a:gd name="connsiteX4" fmla="*/ 3124200 w 4632428"/>
              <a:gd name="connsiteY4" fmla="*/ 353023 h 1448398"/>
              <a:gd name="connsiteX5" fmla="*/ 3733800 w 4632428"/>
              <a:gd name="connsiteY5" fmla="*/ 1038823 h 1448398"/>
              <a:gd name="connsiteX6" fmla="*/ 4238625 w 4632428"/>
              <a:gd name="connsiteY6" fmla="*/ 1334098 h 1448398"/>
              <a:gd name="connsiteX7" fmla="*/ 4629150 w 4632428"/>
              <a:gd name="connsiteY7" fmla="*/ 1429348 h 1448398"/>
              <a:gd name="connsiteX0" fmla="*/ 0 w 4632428"/>
              <a:gd name="connsiteY0" fmla="*/ 1448398 h 1448398"/>
              <a:gd name="connsiteX1" fmla="*/ 1133475 w 4632428"/>
              <a:gd name="connsiteY1" fmla="*/ 1057873 h 1448398"/>
              <a:gd name="connsiteX2" fmla="*/ 1981200 w 4632428"/>
              <a:gd name="connsiteY2" fmla="*/ 429223 h 1448398"/>
              <a:gd name="connsiteX3" fmla="*/ 2600325 w 4632428"/>
              <a:gd name="connsiteY3" fmla="*/ 598 h 1448398"/>
              <a:gd name="connsiteX4" fmla="*/ 3124200 w 4632428"/>
              <a:gd name="connsiteY4" fmla="*/ 353023 h 1448398"/>
              <a:gd name="connsiteX5" fmla="*/ 3733800 w 4632428"/>
              <a:gd name="connsiteY5" fmla="*/ 1038823 h 1448398"/>
              <a:gd name="connsiteX6" fmla="*/ 4238625 w 4632428"/>
              <a:gd name="connsiteY6" fmla="*/ 1334098 h 1448398"/>
              <a:gd name="connsiteX7" fmla="*/ 4629150 w 4632428"/>
              <a:gd name="connsiteY7" fmla="*/ 1429348 h 1448398"/>
              <a:gd name="connsiteX0" fmla="*/ 0 w 4632428"/>
              <a:gd name="connsiteY0" fmla="*/ 1448458 h 1448458"/>
              <a:gd name="connsiteX1" fmla="*/ 1133475 w 4632428"/>
              <a:gd name="connsiteY1" fmla="*/ 1057933 h 1448458"/>
              <a:gd name="connsiteX2" fmla="*/ 1981200 w 4632428"/>
              <a:gd name="connsiteY2" fmla="*/ 429283 h 1448458"/>
              <a:gd name="connsiteX3" fmla="*/ 2600325 w 4632428"/>
              <a:gd name="connsiteY3" fmla="*/ 658 h 1448458"/>
              <a:gd name="connsiteX4" fmla="*/ 3124200 w 4632428"/>
              <a:gd name="connsiteY4" fmla="*/ 353083 h 1448458"/>
              <a:gd name="connsiteX5" fmla="*/ 3733800 w 4632428"/>
              <a:gd name="connsiteY5" fmla="*/ 1038883 h 1448458"/>
              <a:gd name="connsiteX6" fmla="*/ 4238625 w 4632428"/>
              <a:gd name="connsiteY6" fmla="*/ 1334158 h 1448458"/>
              <a:gd name="connsiteX7" fmla="*/ 4629150 w 4632428"/>
              <a:gd name="connsiteY7" fmla="*/ 1429408 h 1448458"/>
              <a:gd name="connsiteX0" fmla="*/ 0 w 4632428"/>
              <a:gd name="connsiteY0" fmla="*/ 1448458 h 1448458"/>
              <a:gd name="connsiteX1" fmla="*/ 1133475 w 4632428"/>
              <a:gd name="connsiteY1" fmla="*/ 1057933 h 1448458"/>
              <a:gd name="connsiteX2" fmla="*/ 985256 w 4632428"/>
              <a:gd name="connsiteY2" fmla="*/ 1047247 h 1448458"/>
              <a:gd name="connsiteX3" fmla="*/ 1981200 w 4632428"/>
              <a:gd name="connsiteY3" fmla="*/ 429283 h 1448458"/>
              <a:gd name="connsiteX4" fmla="*/ 2600325 w 4632428"/>
              <a:gd name="connsiteY4" fmla="*/ 658 h 1448458"/>
              <a:gd name="connsiteX5" fmla="*/ 3124200 w 4632428"/>
              <a:gd name="connsiteY5" fmla="*/ 353083 h 1448458"/>
              <a:gd name="connsiteX6" fmla="*/ 3733800 w 4632428"/>
              <a:gd name="connsiteY6" fmla="*/ 1038883 h 1448458"/>
              <a:gd name="connsiteX7" fmla="*/ 4238625 w 4632428"/>
              <a:gd name="connsiteY7" fmla="*/ 1334158 h 1448458"/>
              <a:gd name="connsiteX8" fmla="*/ 4629150 w 4632428"/>
              <a:gd name="connsiteY8" fmla="*/ 1429408 h 1448458"/>
              <a:gd name="connsiteX0" fmla="*/ 0 w 4632428"/>
              <a:gd name="connsiteY0" fmla="*/ 1448126 h 1448126"/>
              <a:gd name="connsiteX1" fmla="*/ 1133475 w 4632428"/>
              <a:gd name="connsiteY1" fmla="*/ 1057601 h 1448126"/>
              <a:gd name="connsiteX2" fmla="*/ 985256 w 4632428"/>
              <a:gd name="connsiteY2" fmla="*/ 1046915 h 1448126"/>
              <a:gd name="connsiteX3" fmla="*/ 1485900 w 4632428"/>
              <a:gd name="connsiteY3" fmla="*/ 305126 h 1448126"/>
              <a:gd name="connsiteX4" fmla="*/ 2600325 w 4632428"/>
              <a:gd name="connsiteY4" fmla="*/ 326 h 1448126"/>
              <a:gd name="connsiteX5" fmla="*/ 3124200 w 4632428"/>
              <a:gd name="connsiteY5" fmla="*/ 352751 h 1448126"/>
              <a:gd name="connsiteX6" fmla="*/ 3733800 w 4632428"/>
              <a:gd name="connsiteY6" fmla="*/ 1038551 h 1448126"/>
              <a:gd name="connsiteX7" fmla="*/ 4238625 w 4632428"/>
              <a:gd name="connsiteY7" fmla="*/ 1333826 h 1448126"/>
              <a:gd name="connsiteX8" fmla="*/ 4629150 w 4632428"/>
              <a:gd name="connsiteY8" fmla="*/ 1429076 h 1448126"/>
              <a:gd name="connsiteX0" fmla="*/ 0 w 4632428"/>
              <a:gd name="connsiteY0" fmla="*/ 1419614 h 1419614"/>
              <a:gd name="connsiteX1" fmla="*/ 1133475 w 4632428"/>
              <a:gd name="connsiteY1" fmla="*/ 1029089 h 1419614"/>
              <a:gd name="connsiteX2" fmla="*/ 985256 w 4632428"/>
              <a:gd name="connsiteY2" fmla="*/ 1018403 h 1419614"/>
              <a:gd name="connsiteX3" fmla="*/ 1485900 w 4632428"/>
              <a:gd name="connsiteY3" fmla="*/ 276614 h 1419614"/>
              <a:gd name="connsiteX4" fmla="*/ 1847850 w 4632428"/>
              <a:gd name="connsiteY4" fmla="*/ 389 h 1419614"/>
              <a:gd name="connsiteX5" fmla="*/ 3124200 w 4632428"/>
              <a:gd name="connsiteY5" fmla="*/ 324239 h 1419614"/>
              <a:gd name="connsiteX6" fmla="*/ 3733800 w 4632428"/>
              <a:gd name="connsiteY6" fmla="*/ 1010039 h 1419614"/>
              <a:gd name="connsiteX7" fmla="*/ 4238625 w 4632428"/>
              <a:gd name="connsiteY7" fmla="*/ 1305314 h 1419614"/>
              <a:gd name="connsiteX8" fmla="*/ 4629150 w 4632428"/>
              <a:gd name="connsiteY8" fmla="*/ 1400564 h 1419614"/>
              <a:gd name="connsiteX0" fmla="*/ 0 w 4632428"/>
              <a:gd name="connsiteY0" fmla="*/ 1434834 h 1434834"/>
              <a:gd name="connsiteX1" fmla="*/ 1133475 w 4632428"/>
              <a:gd name="connsiteY1" fmla="*/ 1044309 h 1434834"/>
              <a:gd name="connsiteX2" fmla="*/ 985256 w 4632428"/>
              <a:gd name="connsiteY2" fmla="*/ 1033623 h 1434834"/>
              <a:gd name="connsiteX3" fmla="*/ 1485900 w 4632428"/>
              <a:gd name="connsiteY3" fmla="*/ 291834 h 1434834"/>
              <a:gd name="connsiteX4" fmla="*/ 1847850 w 4632428"/>
              <a:gd name="connsiteY4" fmla="*/ 15609 h 1434834"/>
              <a:gd name="connsiteX5" fmla="*/ 2528306 w 4632428"/>
              <a:gd name="connsiteY5" fmla="*/ 709773 h 1434834"/>
              <a:gd name="connsiteX6" fmla="*/ 3124200 w 4632428"/>
              <a:gd name="connsiteY6" fmla="*/ 339459 h 1434834"/>
              <a:gd name="connsiteX7" fmla="*/ 3733800 w 4632428"/>
              <a:gd name="connsiteY7" fmla="*/ 1025259 h 1434834"/>
              <a:gd name="connsiteX8" fmla="*/ 4238625 w 4632428"/>
              <a:gd name="connsiteY8" fmla="*/ 1320534 h 1434834"/>
              <a:gd name="connsiteX9" fmla="*/ 4629150 w 4632428"/>
              <a:gd name="connsiteY9" fmla="*/ 1415784 h 1434834"/>
              <a:gd name="connsiteX0" fmla="*/ 0 w 4632428"/>
              <a:gd name="connsiteY0" fmla="*/ 1434834 h 1434834"/>
              <a:gd name="connsiteX1" fmla="*/ 1133475 w 4632428"/>
              <a:gd name="connsiteY1" fmla="*/ 1044309 h 1434834"/>
              <a:gd name="connsiteX2" fmla="*/ 985256 w 4632428"/>
              <a:gd name="connsiteY2" fmla="*/ 1033623 h 1434834"/>
              <a:gd name="connsiteX3" fmla="*/ 1485900 w 4632428"/>
              <a:gd name="connsiteY3" fmla="*/ 291834 h 1434834"/>
              <a:gd name="connsiteX4" fmla="*/ 1847850 w 4632428"/>
              <a:gd name="connsiteY4" fmla="*/ 15609 h 1434834"/>
              <a:gd name="connsiteX5" fmla="*/ 2528306 w 4632428"/>
              <a:gd name="connsiteY5" fmla="*/ 709773 h 1434834"/>
              <a:gd name="connsiteX6" fmla="*/ 2971800 w 4632428"/>
              <a:gd name="connsiteY6" fmla="*/ 1263384 h 1434834"/>
              <a:gd name="connsiteX7" fmla="*/ 3733800 w 4632428"/>
              <a:gd name="connsiteY7" fmla="*/ 1025259 h 1434834"/>
              <a:gd name="connsiteX8" fmla="*/ 4238625 w 4632428"/>
              <a:gd name="connsiteY8" fmla="*/ 1320534 h 1434834"/>
              <a:gd name="connsiteX9" fmla="*/ 4629150 w 4632428"/>
              <a:gd name="connsiteY9" fmla="*/ 1415784 h 1434834"/>
              <a:gd name="connsiteX0" fmla="*/ 0 w 4632428"/>
              <a:gd name="connsiteY0" fmla="*/ 1434834 h 1434834"/>
              <a:gd name="connsiteX1" fmla="*/ 1133475 w 4632428"/>
              <a:gd name="connsiteY1" fmla="*/ 1044309 h 1434834"/>
              <a:gd name="connsiteX2" fmla="*/ 985256 w 4632428"/>
              <a:gd name="connsiteY2" fmla="*/ 1033623 h 1434834"/>
              <a:gd name="connsiteX3" fmla="*/ 1485900 w 4632428"/>
              <a:gd name="connsiteY3" fmla="*/ 291834 h 1434834"/>
              <a:gd name="connsiteX4" fmla="*/ 1847850 w 4632428"/>
              <a:gd name="connsiteY4" fmla="*/ 15609 h 1434834"/>
              <a:gd name="connsiteX5" fmla="*/ 2528306 w 4632428"/>
              <a:gd name="connsiteY5" fmla="*/ 709773 h 1434834"/>
              <a:gd name="connsiteX6" fmla="*/ 2971800 w 4632428"/>
              <a:gd name="connsiteY6" fmla="*/ 1263384 h 1434834"/>
              <a:gd name="connsiteX7" fmla="*/ 3695700 w 4632428"/>
              <a:gd name="connsiteY7" fmla="*/ 1377684 h 1434834"/>
              <a:gd name="connsiteX8" fmla="*/ 4238625 w 4632428"/>
              <a:gd name="connsiteY8" fmla="*/ 1320534 h 1434834"/>
              <a:gd name="connsiteX9" fmla="*/ 4629150 w 4632428"/>
              <a:gd name="connsiteY9" fmla="*/ 1415784 h 1434834"/>
              <a:gd name="connsiteX0" fmla="*/ 0 w 4632428"/>
              <a:gd name="connsiteY0" fmla="*/ 1434834 h 1434834"/>
              <a:gd name="connsiteX1" fmla="*/ 1133475 w 4632428"/>
              <a:gd name="connsiteY1" fmla="*/ 1044309 h 1434834"/>
              <a:gd name="connsiteX2" fmla="*/ 985256 w 4632428"/>
              <a:gd name="connsiteY2" fmla="*/ 1033623 h 1434834"/>
              <a:gd name="connsiteX3" fmla="*/ 1485900 w 4632428"/>
              <a:gd name="connsiteY3" fmla="*/ 291834 h 1434834"/>
              <a:gd name="connsiteX4" fmla="*/ 1847850 w 4632428"/>
              <a:gd name="connsiteY4" fmla="*/ 15609 h 1434834"/>
              <a:gd name="connsiteX5" fmla="*/ 2528306 w 4632428"/>
              <a:gd name="connsiteY5" fmla="*/ 709773 h 1434834"/>
              <a:gd name="connsiteX6" fmla="*/ 2971800 w 4632428"/>
              <a:gd name="connsiteY6" fmla="*/ 1263384 h 1434834"/>
              <a:gd name="connsiteX7" fmla="*/ 3695700 w 4632428"/>
              <a:gd name="connsiteY7" fmla="*/ 1377684 h 1434834"/>
              <a:gd name="connsiteX8" fmla="*/ 4238625 w 4632428"/>
              <a:gd name="connsiteY8" fmla="*/ 1377684 h 1434834"/>
              <a:gd name="connsiteX9" fmla="*/ 4629150 w 4632428"/>
              <a:gd name="connsiteY9" fmla="*/ 1415784 h 1434834"/>
              <a:gd name="connsiteX0" fmla="*/ 0 w 4632428"/>
              <a:gd name="connsiteY0" fmla="*/ 1423014 h 1423014"/>
              <a:gd name="connsiteX1" fmla="*/ 1133475 w 4632428"/>
              <a:gd name="connsiteY1" fmla="*/ 1032489 h 1423014"/>
              <a:gd name="connsiteX2" fmla="*/ 985256 w 4632428"/>
              <a:gd name="connsiteY2" fmla="*/ 1021803 h 1423014"/>
              <a:gd name="connsiteX3" fmla="*/ 1485900 w 4632428"/>
              <a:gd name="connsiteY3" fmla="*/ 280014 h 1423014"/>
              <a:gd name="connsiteX4" fmla="*/ 1847850 w 4632428"/>
              <a:gd name="connsiteY4" fmla="*/ 3789 h 1423014"/>
              <a:gd name="connsiteX5" fmla="*/ 2452106 w 4632428"/>
              <a:gd name="connsiteY5" fmla="*/ 450303 h 1423014"/>
              <a:gd name="connsiteX6" fmla="*/ 2971800 w 4632428"/>
              <a:gd name="connsiteY6" fmla="*/ 1251564 h 1423014"/>
              <a:gd name="connsiteX7" fmla="*/ 3695700 w 4632428"/>
              <a:gd name="connsiteY7" fmla="*/ 1365864 h 1423014"/>
              <a:gd name="connsiteX8" fmla="*/ 4238625 w 4632428"/>
              <a:gd name="connsiteY8" fmla="*/ 1365864 h 1423014"/>
              <a:gd name="connsiteX9" fmla="*/ 4629150 w 4632428"/>
              <a:gd name="connsiteY9" fmla="*/ 1403964 h 1423014"/>
              <a:gd name="connsiteX0" fmla="*/ 0 w 4632428"/>
              <a:gd name="connsiteY0" fmla="*/ 1423014 h 1423014"/>
              <a:gd name="connsiteX1" fmla="*/ 1133475 w 4632428"/>
              <a:gd name="connsiteY1" fmla="*/ 1032489 h 1423014"/>
              <a:gd name="connsiteX2" fmla="*/ 985256 w 4632428"/>
              <a:gd name="connsiteY2" fmla="*/ 1021803 h 1423014"/>
              <a:gd name="connsiteX3" fmla="*/ 1485900 w 4632428"/>
              <a:gd name="connsiteY3" fmla="*/ 280014 h 1423014"/>
              <a:gd name="connsiteX4" fmla="*/ 1847850 w 4632428"/>
              <a:gd name="connsiteY4" fmla="*/ 3789 h 1423014"/>
              <a:gd name="connsiteX5" fmla="*/ 2452106 w 4632428"/>
              <a:gd name="connsiteY5" fmla="*/ 450303 h 1423014"/>
              <a:gd name="connsiteX6" fmla="*/ 2971800 w 4632428"/>
              <a:gd name="connsiteY6" fmla="*/ 1251564 h 1423014"/>
              <a:gd name="connsiteX7" fmla="*/ 3695700 w 4632428"/>
              <a:gd name="connsiteY7" fmla="*/ 1365864 h 1423014"/>
              <a:gd name="connsiteX8" fmla="*/ 4238625 w 4632428"/>
              <a:gd name="connsiteY8" fmla="*/ 1365864 h 1423014"/>
              <a:gd name="connsiteX9" fmla="*/ 4629150 w 4632428"/>
              <a:gd name="connsiteY9" fmla="*/ 1403964 h 1423014"/>
              <a:gd name="connsiteX0" fmla="*/ 0 w 4632428"/>
              <a:gd name="connsiteY0" fmla="*/ 1423014 h 1423014"/>
              <a:gd name="connsiteX1" fmla="*/ 1133475 w 4632428"/>
              <a:gd name="connsiteY1" fmla="*/ 1032489 h 1423014"/>
              <a:gd name="connsiteX2" fmla="*/ 985256 w 4632428"/>
              <a:gd name="connsiteY2" fmla="*/ 1021803 h 1423014"/>
              <a:gd name="connsiteX3" fmla="*/ 1485900 w 4632428"/>
              <a:gd name="connsiteY3" fmla="*/ 280014 h 1423014"/>
              <a:gd name="connsiteX4" fmla="*/ 1847850 w 4632428"/>
              <a:gd name="connsiteY4" fmla="*/ 3789 h 1423014"/>
              <a:gd name="connsiteX5" fmla="*/ 2452106 w 4632428"/>
              <a:gd name="connsiteY5" fmla="*/ 450303 h 1423014"/>
              <a:gd name="connsiteX6" fmla="*/ 2971800 w 4632428"/>
              <a:gd name="connsiteY6" fmla="*/ 1251564 h 1423014"/>
              <a:gd name="connsiteX7" fmla="*/ 3695700 w 4632428"/>
              <a:gd name="connsiteY7" fmla="*/ 1365864 h 1423014"/>
              <a:gd name="connsiteX8" fmla="*/ 4238625 w 4632428"/>
              <a:gd name="connsiteY8" fmla="*/ 1365864 h 1423014"/>
              <a:gd name="connsiteX9" fmla="*/ 4629150 w 4632428"/>
              <a:gd name="connsiteY9" fmla="*/ 1403964 h 1423014"/>
              <a:gd name="connsiteX0" fmla="*/ 0 w 4632428"/>
              <a:gd name="connsiteY0" fmla="*/ 1423014 h 1423014"/>
              <a:gd name="connsiteX1" fmla="*/ 1133475 w 4632428"/>
              <a:gd name="connsiteY1" fmla="*/ 1032489 h 1423014"/>
              <a:gd name="connsiteX2" fmla="*/ 832856 w 4632428"/>
              <a:gd name="connsiteY2" fmla="*/ 1021803 h 1423014"/>
              <a:gd name="connsiteX3" fmla="*/ 1485900 w 4632428"/>
              <a:gd name="connsiteY3" fmla="*/ 280014 h 1423014"/>
              <a:gd name="connsiteX4" fmla="*/ 1847850 w 4632428"/>
              <a:gd name="connsiteY4" fmla="*/ 3789 h 1423014"/>
              <a:gd name="connsiteX5" fmla="*/ 2452106 w 4632428"/>
              <a:gd name="connsiteY5" fmla="*/ 450303 h 1423014"/>
              <a:gd name="connsiteX6" fmla="*/ 2971800 w 4632428"/>
              <a:gd name="connsiteY6" fmla="*/ 1251564 h 1423014"/>
              <a:gd name="connsiteX7" fmla="*/ 3695700 w 4632428"/>
              <a:gd name="connsiteY7" fmla="*/ 1365864 h 1423014"/>
              <a:gd name="connsiteX8" fmla="*/ 4238625 w 4632428"/>
              <a:gd name="connsiteY8" fmla="*/ 1365864 h 1423014"/>
              <a:gd name="connsiteX9" fmla="*/ 4629150 w 4632428"/>
              <a:gd name="connsiteY9" fmla="*/ 1403964 h 1423014"/>
              <a:gd name="connsiteX0" fmla="*/ 0 w 4632428"/>
              <a:gd name="connsiteY0" fmla="*/ 1423014 h 1423014"/>
              <a:gd name="connsiteX1" fmla="*/ 552450 w 4632428"/>
              <a:gd name="connsiteY1" fmla="*/ 1194414 h 1423014"/>
              <a:gd name="connsiteX2" fmla="*/ 832856 w 4632428"/>
              <a:gd name="connsiteY2" fmla="*/ 1021803 h 1423014"/>
              <a:gd name="connsiteX3" fmla="*/ 1485900 w 4632428"/>
              <a:gd name="connsiteY3" fmla="*/ 280014 h 1423014"/>
              <a:gd name="connsiteX4" fmla="*/ 1847850 w 4632428"/>
              <a:gd name="connsiteY4" fmla="*/ 3789 h 1423014"/>
              <a:gd name="connsiteX5" fmla="*/ 2452106 w 4632428"/>
              <a:gd name="connsiteY5" fmla="*/ 450303 h 1423014"/>
              <a:gd name="connsiteX6" fmla="*/ 2971800 w 4632428"/>
              <a:gd name="connsiteY6" fmla="*/ 1251564 h 1423014"/>
              <a:gd name="connsiteX7" fmla="*/ 3695700 w 4632428"/>
              <a:gd name="connsiteY7" fmla="*/ 1365864 h 1423014"/>
              <a:gd name="connsiteX8" fmla="*/ 4238625 w 4632428"/>
              <a:gd name="connsiteY8" fmla="*/ 1365864 h 1423014"/>
              <a:gd name="connsiteX9" fmla="*/ 4629150 w 4632428"/>
              <a:gd name="connsiteY9" fmla="*/ 1403964 h 1423014"/>
              <a:gd name="connsiteX0" fmla="*/ 0 w 4632428"/>
              <a:gd name="connsiteY0" fmla="*/ 1423014 h 1423014"/>
              <a:gd name="connsiteX1" fmla="*/ 495300 w 4632428"/>
              <a:gd name="connsiteY1" fmla="*/ 1222989 h 1423014"/>
              <a:gd name="connsiteX2" fmla="*/ 832856 w 4632428"/>
              <a:gd name="connsiteY2" fmla="*/ 1021803 h 1423014"/>
              <a:gd name="connsiteX3" fmla="*/ 1485900 w 4632428"/>
              <a:gd name="connsiteY3" fmla="*/ 280014 h 1423014"/>
              <a:gd name="connsiteX4" fmla="*/ 1847850 w 4632428"/>
              <a:gd name="connsiteY4" fmla="*/ 3789 h 1423014"/>
              <a:gd name="connsiteX5" fmla="*/ 2452106 w 4632428"/>
              <a:gd name="connsiteY5" fmla="*/ 450303 h 1423014"/>
              <a:gd name="connsiteX6" fmla="*/ 2971800 w 4632428"/>
              <a:gd name="connsiteY6" fmla="*/ 1251564 h 1423014"/>
              <a:gd name="connsiteX7" fmla="*/ 3695700 w 4632428"/>
              <a:gd name="connsiteY7" fmla="*/ 1365864 h 1423014"/>
              <a:gd name="connsiteX8" fmla="*/ 4238625 w 4632428"/>
              <a:gd name="connsiteY8" fmla="*/ 1365864 h 1423014"/>
              <a:gd name="connsiteX9" fmla="*/ 4629150 w 4632428"/>
              <a:gd name="connsiteY9" fmla="*/ 1403964 h 1423014"/>
              <a:gd name="connsiteX0" fmla="*/ 0 w 4632428"/>
              <a:gd name="connsiteY0" fmla="*/ 1423014 h 1423014"/>
              <a:gd name="connsiteX1" fmla="*/ 495300 w 4632428"/>
              <a:gd name="connsiteY1" fmla="*/ 1222989 h 1423014"/>
              <a:gd name="connsiteX2" fmla="*/ 832856 w 4632428"/>
              <a:gd name="connsiteY2" fmla="*/ 1021803 h 1423014"/>
              <a:gd name="connsiteX3" fmla="*/ 1485900 w 4632428"/>
              <a:gd name="connsiteY3" fmla="*/ 280014 h 1423014"/>
              <a:gd name="connsiteX4" fmla="*/ 1847850 w 4632428"/>
              <a:gd name="connsiteY4" fmla="*/ 3789 h 1423014"/>
              <a:gd name="connsiteX5" fmla="*/ 2452106 w 4632428"/>
              <a:gd name="connsiteY5" fmla="*/ 450303 h 1423014"/>
              <a:gd name="connsiteX6" fmla="*/ 3038475 w 4632428"/>
              <a:gd name="connsiteY6" fmla="*/ 1099164 h 1423014"/>
              <a:gd name="connsiteX7" fmla="*/ 3695700 w 4632428"/>
              <a:gd name="connsiteY7" fmla="*/ 1365864 h 1423014"/>
              <a:gd name="connsiteX8" fmla="*/ 4238625 w 4632428"/>
              <a:gd name="connsiteY8" fmla="*/ 1365864 h 1423014"/>
              <a:gd name="connsiteX9" fmla="*/ 4629150 w 4632428"/>
              <a:gd name="connsiteY9" fmla="*/ 1403964 h 1423014"/>
              <a:gd name="connsiteX0" fmla="*/ 0 w 4632428"/>
              <a:gd name="connsiteY0" fmla="*/ 1425740 h 1425740"/>
              <a:gd name="connsiteX1" fmla="*/ 495300 w 4632428"/>
              <a:gd name="connsiteY1" fmla="*/ 1225715 h 1425740"/>
              <a:gd name="connsiteX2" fmla="*/ 832856 w 4632428"/>
              <a:gd name="connsiteY2" fmla="*/ 1024529 h 1425740"/>
              <a:gd name="connsiteX3" fmla="*/ 1485900 w 4632428"/>
              <a:gd name="connsiteY3" fmla="*/ 282740 h 1425740"/>
              <a:gd name="connsiteX4" fmla="*/ 1847850 w 4632428"/>
              <a:gd name="connsiteY4" fmla="*/ 6515 h 1425740"/>
              <a:gd name="connsiteX5" fmla="*/ 2452106 w 4632428"/>
              <a:gd name="connsiteY5" fmla="*/ 519704 h 1425740"/>
              <a:gd name="connsiteX6" fmla="*/ 3038475 w 4632428"/>
              <a:gd name="connsiteY6" fmla="*/ 1101890 h 1425740"/>
              <a:gd name="connsiteX7" fmla="*/ 3695700 w 4632428"/>
              <a:gd name="connsiteY7" fmla="*/ 1368590 h 1425740"/>
              <a:gd name="connsiteX8" fmla="*/ 4238625 w 4632428"/>
              <a:gd name="connsiteY8" fmla="*/ 1368590 h 1425740"/>
              <a:gd name="connsiteX9" fmla="*/ 4629150 w 4632428"/>
              <a:gd name="connsiteY9" fmla="*/ 1406690 h 1425740"/>
              <a:gd name="connsiteX0" fmla="*/ 0 w 4632428"/>
              <a:gd name="connsiteY0" fmla="*/ 1434997 h 1434997"/>
              <a:gd name="connsiteX1" fmla="*/ 495300 w 4632428"/>
              <a:gd name="connsiteY1" fmla="*/ 1234972 h 1434997"/>
              <a:gd name="connsiteX2" fmla="*/ 832856 w 4632428"/>
              <a:gd name="connsiteY2" fmla="*/ 1033786 h 1434997"/>
              <a:gd name="connsiteX3" fmla="*/ 1485900 w 4632428"/>
              <a:gd name="connsiteY3" fmla="*/ 291997 h 1434997"/>
              <a:gd name="connsiteX4" fmla="*/ 2038350 w 4632428"/>
              <a:gd name="connsiteY4" fmla="*/ 6247 h 1434997"/>
              <a:gd name="connsiteX5" fmla="*/ 2452106 w 4632428"/>
              <a:gd name="connsiteY5" fmla="*/ 528961 h 1434997"/>
              <a:gd name="connsiteX6" fmla="*/ 3038475 w 4632428"/>
              <a:gd name="connsiteY6" fmla="*/ 1111147 h 1434997"/>
              <a:gd name="connsiteX7" fmla="*/ 3695700 w 4632428"/>
              <a:gd name="connsiteY7" fmla="*/ 1377847 h 1434997"/>
              <a:gd name="connsiteX8" fmla="*/ 4238625 w 4632428"/>
              <a:gd name="connsiteY8" fmla="*/ 1377847 h 1434997"/>
              <a:gd name="connsiteX9" fmla="*/ 4629150 w 4632428"/>
              <a:gd name="connsiteY9" fmla="*/ 1415947 h 1434997"/>
              <a:gd name="connsiteX0" fmla="*/ 0 w 4632428"/>
              <a:gd name="connsiteY0" fmla="*/ 1434997 h 1434997"/>
              <a:gd name="connsiteX1" fmla="*/ 495300 w 4632428"/>
              <a:gd name="connsiteY1" fmla="*/ 1234972 h 1434997"/>
              <a:gd name="connsiteX2" fmla="*/ 832856 w 4632428"/>
              <a:gd name="connsiteY2" fmla="*/ 1033786 h 1434997"/>
              <a:gd name="connsiteX3" fmla="*/ 1485900 w 4632428"/>
              <a:gd name="connsiteY3" fmla="*/ 291997 h 1434997"/>
              <a:gd name="connsiteX4" fmla="*/ 2038350 w 4632428"/>
              <a:gd name="connsiteY4" fmla="*/ 6247 h 1434997"/>
              <a:gd name="connsiteX5" fmla="*/ 2575931 w 4632428"/>
              <a:gd name="connsiteY5" fmla="*/ 528961 h 1434997"/>
              <a:gd name="connsiteX6" fmla="*/ 3038475 w 4632428"/>
              <a:gd name="connsiteY6" fmla="*/ 1111147 h 1434997"/>
              <a:gd name="connsiteX7" fmla="*/ 3695700 w 4632428"/>
              <a:gd name="connsiteY7" fmla="*/ 1377847 h 1434997"/>
              <a:gd name="connsiteX8" fmla="*/ 4238625 w 4632428"/>
              <a:gd name="connsiteY8" fmla="*/ 1377847 h 1434997"/>
              <a:gd name="connsiteX9" fmla="*/ 4629150 w 4632428"/>
              <a:gd name="connsiteY9" fmla="*/ 1415947 h 1434997"/>
              <a:gd name="connsiteX0" fmla="*/ 0 w 4632428"/>
              <a:gd name="connsiteY0" fmla="*/ 1434997 h 1434997"/>
              <a:gd name="connsiteX1" fmla="*/ 495300 w 4632428"/>
              <a:gd name="connsiteY1" fmla="*/ 1234972 h 1434997"/>
              <a:gd name="connsiteX2" fmla="*/ 832856 w 4632428"/>
              <a:gd name="connsiteY2" fmla="*/ 1033786 h 1434997"/>
              <a:gd name="connsiteX3" fmla="*/ 1485900 w 4632428"/>
              <a:gd name="connsiteY3" fmla="*/ 291997 h 1434997"/>
              <a:gd name="connsiteX4" fmla="*/ 2038350 w 4632428"/>
              <a:gd name="connsiteY4" fmla="*/ 6247 h 1434997"/>
              <a:gd name="connsiteX5" fmla="*/ 2575931 w 4632428"/>
              <a:gd name="connsiteY5" fmla="*/ 528961 h 1434997"/>
              <a:gd name="connsiteX6" fmla="*/ 3038475 w 4632428"/>
              <a:gd name="connsiteY6" fmla="*/ 1111147 h 1434997"/>
              <a:gd name="connsiteX7" fmla="*/ 3695700 w 4632428"/>
              <a:gd name="connsiteY7" fmla="*/ 1377847 h 1434997"/>
              <a:gd name="connsiteX8" fmla="*/ 4238625 w 4632428"/>
              <a:gd name="connsiteY8" fmla="*/ 1377847 h 1434997"/>
              <a:gd name="connsiteX9" fmla="*/ 4629150 w 4632428"/>
              <a:gd name="connsiteY9" fmla="*/ 1415947 h 1434997"/>
              <a:gd name="connsiteX0" fmla="*/ 0 w 4632428"/>
              <a:gd name="connsiteY0" fmla="*/ 1434808 h 1434808"/>
              <a:gd name="connsiteX1" fmla="*/ 495300 w 4632428"/>
              <a:gd name="connsiteY1" fmla="*/ 1234783 h 1434808"/>
              <a:gd name="connsiteX2" fmla="*/ 1128131 w 4632428"/>
              <a:gd name="connsiteY2" fmla="*/ 995497 h 1434808"/>
              <a:gd name="connsiteX3" fmla="*/ 1485900 w 4632428"/>
              <a:gd name="connsiteY3" fmla="*/ 291808 h 1434808"/>
              <a:gd name="connsiteX4" fmla="*/ 2038350 w 4632428"/>
              <a:gd name="connsiteY4" fmla="*/ 6058 h 1434808"/>
              <a:gd name="connsiteX5" fmla="*/ 2575931 w 4632428"/>
              <a:gd name="connsiteY5" fmla="*/ 528772 h 1434808"/>
              <a:gd name="connsiteX6" fmla="*/ 3038475 w 4632428"/>
              <a:gd name="connsiteY6" fmla="*/ 1110958 h 1434808"/>
              <a:gd name="connsiteX7" fmla="*/ 3695700 w 4632428"/>
              <a:gd name="connsiteY7" fmla="*/ 1377658 h 1434808"/>
              <a:gd name="connsiteX8" fmla="*/ 4238625 w 4632428"/>
              <a:gd name="connsiteY8" fmla="*/ 1377658 h 1434808"/>
              <a:gd name="connsiteX9" fmla="*/ 4629150 w 4632428"/>
              <a:gd name="connsiteY9" fmla="*/ 1415758 h 1434808"/>
              <a:gd name="connsiteX0" fmla="*/ 0 w 4632428"/>
              <a:gd name="connsiteY0" fmla="*/ 1434808 h 1434808"/>
              <a:gd name="connsiteX1" fmla="*/ 495300 w 4632428"/>
              <a:gd name="connsiteY1" fmla="*/ 1234783 h 1434808"/>
              <a:gd name="connsiteX2" fmla="*/ 1128131 w 4632428"/>
              <a:gd name="connsiteY2" fmla="*/ 995497 h 1434808"/>
              <a:gd name="connsiteX3" fmla="*/ 1485900 w 4632428"/>
              <a:gd name="connsiteY3" fmla="*/ 291808 h 1434808"/>
              <a:gd name="connsiteX4" fmla="*/ 2038350 w 4632428"/>
              <a:gd name="connsiteY4" fmla="*/ 6058 h 1434808"/>
              <a:gd name="connsiteX5" fmla="*/ 2575931 w 4632428"/>
              <a:gd name="connsiteY5" fmla="*/ 528772 h 1434808"/>
              <a:gd name="connsiteX6" fmla="*/ 3038475 w 4632428"/>
              <a:gd name="connsiteY6" fmla="*/ 1110958 h 1434808"/>
              <a:gd name="connsiteX7" fmla="*/ 3695700 w 4632428"/>
              <a:gd name="connsiteY7" fmla="*/ 1377658 h 1434808"/>
              <a:gd name="connsiteX8" fmla="*/ 4238625 w 4632428"/>
              <a:gd name="connsiteY8" fmla="*/ 1377658 h 1434808"/>
              <a:gd name="connsiteX9" fmla="*/ 4629150 w 4632428"/>
              <a:gd name="connsiteY9" fmla="*/ 1415758 h 1434808"/>
              <a:gd name="connsiteX0" fmla="*/ 0 w 4632428"/>
              <a:gd name="connsiteY0" fmla="*/ 1434808 h 1434808"/>
              <a:gd name="connsiteX1" fmla="*/ 495300 w 4632428"/>
              <a:gd name="connsiteY1" fmla="*/ 1225258 h 1434808"/>
              <a:gd name="connsiteX2" fmla="*/ 1128131 w 4632428"/>
              <a:gd name="connsiteY2" fmla="*/ 995497 h 1434808"/>
              <a:gd name="connsiteX3" fmla="*/ 1485900 w 4632428"/>
              <a:gd name="connsiteY3" fmla="*/ 291808 h 1434808"/>
              <a:gd name="connsiteX4" fmla="*/ 2038350 w 4632428"/>
              <a:gd name="connsiteY4" fmla="*/ 6058 h 1434808"/>
              <a:gd name="connsiteX5" fmla="*/ 2575931 w 4632428"/>
              <a:gd name="connsiteY5" fmla="*/ 528772 h 1434808"/>
              <a:gd name="connsiteX6" fmla="*/ 3038475 w 4632428"/>
              <a:gd name="connsiteY6" fmla="*/ 1110958 h 1434808"/>
              <a:gd name="connsiteX7" fmla="*/ 3695700 w 4632428"/>
              <a:gd name="connsiteY7" fmla="*/ 1377658 h 1434808"/>
              <a:gd name="connsiteX8" fmla="*/ 4238625 w 4632428"/>
              <a:gd name="connsiteY8" fmla="*/ 1377658 h 1434808"/>
              <a:gd name="connsiteX9" fmla="*/ 4629150 w 4632428"/>
              <a:gd name="connsiteY9" fmla="*/ 1415758 h 1434808"/>
              <a:gd name="connsiteX0" fmla="*/ 0 w 4632428"/>
              <a:gd name="connsiteY0" fmla="*/ 1434808 h 1434808"/>
              <a:gd name="connsiteX1" fmla="*/ 495300 w 4632428"/>
              <a:gd name="connsiteY1" fmla="*/ 1225258 h 1434808"/>
              <a:gd name="connsiteX2" fmla="*/ 1128131 w 4632428"/>
              <a:gd name="connsiteY2" fmla="*/ 995497 h 1434808"/>
              <a:gd name="connsiteX3" fmla="*/ 1485900 w 4632428"/>
              <a:gd name="connsiteY3" fmla="*/ 291808 h 1434808"/>
              <a:gd name="connsiteX4" fmla="*/ 2038350 w 4632428"/>
              <a:gd name="connsiteY4" fmla="*/ 6058 h 1434808"/>
              <a:gd name="connsiteX5" fmla="*/ 2575931 w 4632428"/>
              <a:gd name="connsiteY5" fmla="*/ 528772 h 1434808"/>
              <a:gd name="connsiteX6" fmla="*/ 3038475 w 4632428"/>
              <a:gd name="connsiteY6" fmla="*/ 1110958 h 1434808"/>
              <a:gd name="connsiteX7" fmla="*/ 3695700 w 4632428"/>
              <a:gd name="connsiteY7" fmla="*/ 1377658 h 1434808"/>
              <a:gd name="connsiteX8" fmla="*/ 4238625 w 4632428"/>
              <a:gd name="connsiteY8" fmla="*/ 1377658 h 1434808"/>
              <a:gd name="connsiteX9" fmla="*/ 4629150 w 4632428"/>
              <a:gd name="connsiteY9" fmla="*/ 1415758 h 1434808"/>
              <a:gd name="connsiteX0" fmla="*/ 0 w 4632428"/>
              <a:gd name="connsiteY0" fmla="*/ 1434808 h 1434808"/>
              <a:gd name="connsiteX1" fmla="*/ 495300 w 4632428"/>
              <a:gd name="connsiteY1" fmla="*/ 1225258 h 1434808"/>
              <a:gd name="connsiteX2" fmla="*/ 1128131 w 4632428"/>
              <a:gd name="connsiteY2" fmla="*/ 995497 h 1434808"/>
              <a:gd name="connsiteX3" fmla="*/ 1647825 w 4632428"/>
              <a:gd name="connsiteY3" fmla="*/ 291808 h 1434808"/>
              <a:gd name="connsiteX4" fmla="*/ 2038350 w 4632428"/>
              <a:gd name="connsiteY4" fmla="*/ 6058 h 1434808"/>
              <a:gd name="connsiteX5" fmla="*/ 2575931 w 4632428"/>
              <a:gd name="connsiteY5" fmla="*/ 528772 h 1434808"/>
              <a:gd name="connsiteX6" fmla="*/ 3038475 w 4632428"/>
              <a:gd name="connsiteY6" fmla="*/ 1110958 h 1434808"/>
              <a:gd name="connsiteX7" fmla="*/ 3695700 w 4632428"/>
              <a:gd name="connsiteY7" fmla="*/ 1377658 h 1434808"/>
              <a:gd name="connsiteX8" fmla="*/ 4238625 w 4632428"/>
              <a:gd name="connsiteY8" fmla="*/ 1377658 h 1434808"/>
              <a:gd name="connsiteX9" fmla="*/ 4629150 w 4632428"/>
              <a:gd name="connsiteY9" fmla="*/ 1415758 h 1434808"/>
              <a:gd name="connsiteX0" fmla="*/ 0 w 4632428"/>
              <a:gd name="connsiteY0" fmla="*/ 1625573 h 1625573"/>
              <a:gd name="connsiteX1" fmla="*/ 495300 w 4632428"/>
              <a:gd name="connsiteY1" fmla="*/ 1416023 h 1625573"/>
              <a:gd name="connsiteX2" fmla="*/ 1128131 w 4632428"/>
              <a:gd name="connsiteY2" fmla="*/ 1186262 h 1625573"/>
              <a:gd name="connsiteX3" fmla="*/ 1647825 w 4632428"/>
              <a:gd name="connsiteY3" fmla="*/ 482573 h 1625573"/>
              <a:gd name="connsiteX4" fmla="*/ 2038350 w 4632428"/>
              <a:gd name="connsiteY4" fmla="*/ 196823 h 1625573"/>
              <a:gd name="connsiteX5" fmla="*/ 2623556 w 4632428"/>
              <a:gd name="connsiteY5" fmla="*/ 119462 h 1625573"/>
              <a:gd name="connsiteX6" fmla="*/ 3038475 w 4632428"/>
              <a:gd name="connsiteY6" fmla="*/ 1301723 h 1625573"/>
              <a:gd name="connsiteX7" fmla="*/ 3695700 w 4632428"/>
              <a:gd name="connsiteY7" fmla="*/ 1568423 h 1625573"/>
              <a:gd name="connsiteX8" fmla="*/ 4238625 w 4632428"/>
              <a:gd name="connsiteY8" fmla="*/ 1568423 h 1625573"/>
              <a:gd name="connsiteX9" fmla="*/ 4629150 w 4632428"/>
              <a:gd name="connsiteY9" fmla="*/ 1606523 h 1625573"/>
              <a:gd name="connsiteX0" fmla="*/ 0 w 4632428"/>
              <a:gd name="connsiteY0" fmla="*/ 1571469 h 1571469"/>
              <a:gd name="connsiteX1" fmla="*/ 495300 w 4632428"/>
              <a:gd name="connsiteY1" fmla="*/ 1361919 h 1571469"/>
              <a:gd name="connsiteX2" fmla="*/ 1128131 w 4632428"/>
              <a:gd name="connsiteY2" fmla="*/ 1132158 h 1571469"/>
              <a:gd name="connsiteX3" fmla="*/ 1647825 w 4632428"/>
              <a:gd name="connsiteY3" fmla="*/ 428469 h 1571469"/>
              <a:gd name="connsiteX4" fmla="*/ 2038350 w 4632428"/>
              <a:gd name="connsiteY4" fmla="*/ 142719 h 1571469"/>
              <a:gd name="connsiteX5" fmla="*/ 2623556 w 4632428"/>
              <a:gd name="connsiteY5" fmla="*/ 65358 h 1571469"/>
              <a:gd name="connsiteX6" fmla="*/ 3061706 w 4632428"/>
              <a:gd name="connsiteY6" fmla="*/ 874984 h 1571469"/>
              <a:gd name="connsiteX7" fmla="*/ 3038475 w 4632428"/>
              <a:gd name="connsiteY7" fmla="*/ 1247619 h 1571469"/>
              <a:gd name="connsiteX8" fmla="*/ 3695700 w 4632428"/>
              <a:gd name="connsiteY8" fmla="*/ 1514319 h 1571469"/>
              <a:gd name="connsiteX9" fmla="*/ 4238625 w 4632428"/>
              <a:gd name="connsiteY9" fmla="*/ 1514319 h 1571469"/>
              <a:gd name="connsiteX10" fmla="*/ 4629150 w 4632428"/>
              <a:gd name="connsiteY10" fmla="*/ 1552419 h 1571469"/>
              <a:gd name="connsiteX0" fmla="*/ 0 w 4632428"/>
              <a:gd name="connsiteY0" fmla="*/ 1447898 h 1447898"/>
              <a:gd name="connsiteX1" fmla="*/ 495300 w 4632428"/>
              <a:gd name="connsiteY1" fmla="*/ 1238348 h 1447898"/>
              <a:gd name="connsiteX2" fmla="*/ 1128131 w 4632428"/>
              <a:gd name="connsiteY2" fmla="*/ 1008587 h 1447898"/>
              <a:gd name="connsiteX3" fmla="*/ 1647825 w 4632428"/>
              <a:gd name="connsiteY3" fmla="*/ 304898 h 1447898"/>
              <a:gd name="connsiteX4" fmla="*/ 2038350 w 4632428"/>
              <a:gd name="connsiteY4" fmla="*/ 19148 h 1447898"/>
              <a:gd name="connsiteX5" fmla="*/ 2585456 w 4632428"/>
              <a:gd name="connsiteY5" fmla="*/ 132287 h 1447898"/>
              <a:gd name="connsiteX6" fmla="*/ 3061706 w 4632428"/>
              <a:gd name="connsiteY6" fmla="*/ 751413 h 1447898"/>
              <a:gd name="connsiteX7" fmla="*/ 3038475 w 4632428"/>
              <a:gd name="connsiteY7" fmla="*/ 1124048 h 1447898"/>
              <a:gd name="connsiteX8" fmla="*/ 3695700 w 4632428"/>
              <a:gd name="connsiteY8" fmla="*/ 1390748 h 1447898"/>
              <a:gd name="connsiteX9" fmla="*/ 4238625 w 4632428"/>
              <a:gd name="connsiteY9" fmla="*/ 1390748 h 1447898"/>
              <a:gd name="connsiteX10" fmla="*/ 4629150 w 4632428"/>
              <a:gd name="connsiteY10" fmla="*/ 1428848 h 1447898"/>
              <a:gd name="connsiteX0" fmla="*/ 0 w 4632428"/>
              <a:gd name="connsiteY0" fmla="*/ 1447898 h 1447898"/>
              <a:gd name="connsiteX1" fmla="*/ 495300 w 4632428"/>
              <a:gd name="connsiteY1" fmla="*/ 1238348 h 1447898"/>
              <a:gd name="connsiteX2" fmla="*/ 1128131 w 4632428"/>
              <a:gd name="connsiteY2" fmla="*/ 1008587 h 1447898"/>
              <a:gd name="connsiteX3" fmla="*/ 1647825 w 4632428"/>
              <a:gd name="connsiteY3" fmla="*/ 304898 h 1447898"/>
              <a:gd name="connsiteX4" fmla="*/ 2038350 w 4632428"/>
              <a:gd name="connsiteY4" fmla="*/ 19148 h 1447898"/>
              <a:gd name="connsiteX5" fmla="*/ 2585456 w 4632428"/>
              <a:gd name="connsiteY5" fmla="*/ 132287 h 1447898"/>
              <a:gd name="connsiteX6" fmla="*/ 3061706 w 4632428"/>
              <a:gd name="connsiteY6" fmla="*/ 751413 h 1447898"/>
              <a:gd name="connsiteX7" fmla="*/ 3486150 w 4632428"/>
              <a:gd name="connsiteY7" fmla="*/ 1124048 h 1447898"/>
              <a:gd name="connsiteX8" fmla="*/ 3695700 w 4632428"/>
              <a:gd name="connsiteY8" fmla="*/ 1390748 h 1447898"/>
              <a:gd name="connsiteX9" fmla="*/ 4238625 w 4632428"/>
              <a:gd name="connsiteY9" fmla="*/ 1390748 h 1447898"/>
              <a:gd name="connsiteX10" fmla="*/ 4629150 w 4632428"/>
              <a:gd name="connsiteY10" fmla="*/ 1428848 h 1447898"/>
              <a:gd name="connsiteX0" fmla="*/ 0 w 4632428"/>
              <a:gd name="connsiteY0" fmla="*/ 1447898 h 1447898"/>
              <a:gd name="connsiteX1" fmla="*/ 495300 w 4632428"/>
              <a:gd name="connsiteY1" fmla="*/ 1238348 h 1447898"/>
              <a:gd name="connsiteX2" fmla="*/ 1128131 w 4632428"/>
              <a:gd name="connsiteY2" fmla="*/ 1008587 h 1447898"/>
              <a:gd name="connsiteX3" fmla="*/ 1647825 w 4632428"/>
              <a:gd name="connsiteY3" fmla="*/ 304898 h 1447898"/>
              <a:gd name="connsiteX4" fmla="*/ 2038350 w 4632428"/>
              <a:gd name="connsiteY4" fmla="*/ 19148 h 1447898"/>
              <a:gd name="connsiteX5" fmla="*/ 2585456 w 4632428"/>
              <a:gd name="connsiteY5" fmla="*/ 132287 h 1447898"/>
              <a:gd name="connsiteX6" fmla="*/ 3061706 w 4632428"/>
              <a:gd name="connsiteY6" fmla="*/ 751413 h 1447898"/>
              <a:gd name="connsiteX7" fmla="*/ 3486150 w 4632428"/>
              <a:gd name="connsiteY7" fmla="*/ 1124048 h 1447898"/>
              <a:gd name="connsiteX8" fmla="*/ 3857625 w 4632428"/>
              <a:gd name="connsiteY8" fmla="*/ 1333598 h 1447898"/>
              <a:gd name="connsiteX9" fmla="*/ 4238625 w 4632428"/>
              <a:gd name="connsiteY9" fmla="*/ 1390748 h 1447898"/>
              <a:gd name="connsiteX10" fmla="*/ 4629150 w 4632428"/>
              <a:gd name="connsiteY10" fmla="*/ 1428848 h 1447898"/>
              <a:gd name="connsiteX0" fmla="*/ 0 w 4632428"/>
              <a:gd name="connsiteY0" fmla="*/ 1452117 h 1452117"/>
              <a:gd name="connsiteX1" fmla="*/ 495300 w 4632428"/>
              <a:gd name="connsiteY1" fmla="*/ 1242567 h 1452117"/>
              <a:gd name="connsiteX2" fmla="*/ 1128131 w 4632428"/>
              <a:gd name="connsiteY2" fmla="*/ 1012806 h 1452117"/>
              <a:gd name="connsiteX3" fmla="*/ 1704975 w 4632428"/>
              <a:gd name="connsiteY3" fmla="*/ 366267 h 1452117"/>
              <a:gd name="connsiteX4" fmla="*/ 2038350 w 4632428"/>
              <a:gd name="connsiteY4" fmla="*/ 23367 h 1452117"/>
              <a:gd name="connsiteX5" fmla="*/ 2585456 w 4632428"/>
              <a:gd name="connsiteY5" fmla="*/ 136506 h 1452117"/>
              <a:gd name="connsiteX6" fmla="*/ 3061706 w 4632428"/>
              <a:gd name="connsiteY6" fmla="*/ 755632 h 1452117"/>
              <a:gd name="connsiteX7" fmla="*/ 3486150 w 4632428"/>
              <a:gd name="connsiteY7" fmla="*/ 1128267 h 1452117"/>
              <a:gd name="connsiteX8" fmla="*/ 3857625 w 4632428"/>
              <a:gd name="connsiteY8" fmla="*/ 1337817 h 1452117"/>
              <a:gd name="connsiteX9" fmla="*/ 4238625 w 4632428"/>
              <a:gd name="connsiteY9" fmla="*/ 1394967 h 1452117"/>
              <a:gd name="connsiteX10" fmla="*/ 4629150 w 4632428"/>
              <a:gd name="connsiteY10" fmla="*/ 1433067 h 1452117"/>
              <a:gd name="connsiteX0" fmla="*/ 0 w 4632428"/>
              <a:gd name="connsiteY0" fmla="*/ 1490010 h 1490010"/>
              <a:gd name="connsiteX1" fmla="*/ 495300 w 4632428"/>
              <a:gd name="connsiteY1" fmla="*/ 1280460 h 1490010"/>
              <a:gd name="connsiteX2" fmla="*/ 1128131 w 4632428"/>
              <a:gd name="connsiteY2" fmla="*/ 1050699 h 1490010"/>
              <a:gd name="connsiteX3" fmla="*/ 1704975 w 4632428"/>
              <a:gd name="connsiteY3" fmla="*/ 404160 h 1490010"/>
              <a:gd name="connsiteX4" fmla="*/ 2238375 w 4632428"/>
              <a:gd name="connsiteY4" fmla="*/ 13635 h 1490010"/>
              <a:gd name="connsiteX5" fmla="*/ 2585456 w 4632428"/>
              <a:gd name="connsiteY5" fmla="*/ 174399 h 1490010"/>
              <a:gd name="connsiteX6" fmla="*/ 3061706 w 4632428"/>
              <a:gd name="connsiteY6" fmla="*/ 793525 h 1490010"/>
              <a:gd name="connsiteX7" fmla="*/ 3486150 w 4632428"/>
              <a:gd name="connsiteY7" fmla="*/ 1166160 h 1490010"/>
              <a:gd name="connsiteX8" fmla="*/ 3857625 w 4632428"/>
              <a:gd name="connsiteY8" fmla="*/ 1375710 h 1490010"/>
              <a:gd name="connsiteX9" fmla="*/ 4238625 w 4632428"/>
              <a:gd name="connsiteY9" fmla="*/ 1432860 h 1490010"/>
              <a:gd name="connsiteX10" fmla="*/ 4629150 w 4632428"/>
              <a:gd name="connsiteY10" fmla="*/ 1470960 h 1490010"/>
              <a:gd name="connsiteX0" fmla="*/ 0 w 4632428"/>
              <a:gd name="connsiteY0" fmla="*/ 1488171 h 1488171"/>
              <a:gd name="connsiteX1" fmla="*/ 495300 w 4632428"/>
              <a:gd name="connsiteY1" fmla="*/ 1278621 h 1488171"/>
              <a:gd name="connsiteX2" fmla="*/ 1128131 w 4632428"/>
              <a:gd name="connsiteY2" fmla="*/ 1048860 h 1488171"/>
              <a:gd name="connsiteX3" fmla="*/ 1704975 w 4632428"/>
              <a:gd name="connsiteY3" fmla="*/ 402321 h 1488171"/>
              <a:gd name="connsiteX4" fmla="*/ 2238375 w 4632428"/>
              <a:gd name="connsiteY4" fmla="*/ 11796 h 1488171"/>
              <a:gd name="connsiteX5" fmla="*/ 2699756 w 4632428"/>
              <a:gd name="connsiteY5" fmla="*/ 182085 h 1488171"/>
              <a:gd name="connsiteX6" fmla="*/ 3061706 w 4632428"/>
              <a:gd name="connsiteY6" fmla="*/ 791686 h 1488171"/>
              <a:gd name="connsiteX7" fmla="*/ 3486150 w 4632428"/>
              <a:gd name="connsiteY7" fmla="*/ 1164321 h 1488171"/>
              <a:gd name="connsiteX8" fmla="*/ 3857625 w 4632428"/>
              <a:gd name="connsiteY8" fmla="*/ 1373871 h 1488171"/>
              <a:gd name="connsiteX9" fmla="*/ 4238625 w 4632428"/>
              <a:gd name="connsiteY9" fmla="*/ 1431021 h 1488171"/>
              <a:gd name="connsiteX10" fmla="*/ 4629150 w 4632428"/>
              <a:gd name="connsiteY10" fmla="*/ 1469121 h 1488171"/>
              <a:gd name="connsiteX0" fmla="*/ 0 w 4632428"/>
              <a:gd name="connsiteY0" fmla="*/ 1488171 h 1488171"/>
              <a:gd name="connsiteX1" fmla="*/ 495300 w 4632428"/>
              <a:gd name="connsiteY1" fmla="*/ 1278621 h 1488171"/>
              <a:gd name="connsiteX2" fmla="*/ 1128131 w 4632428"/>
              <a:gd name="connsiteY2" fmla="*/ 1048860 h 1488171"/>
              <a:gd name="connsiteX3" fmla="*/ 1704975 w 4632428"/>
              <a:gd name="connsiteY3" fmla="*/ 402321 h 1488171"/>
              <a:gd name="connsiteX4" fmla="*/ 2238375 w 4632428"/>
              <a:gd name="connsiteY4" fmla="*/ 11796 h 1488171"/>
              <a:gd name="connsiteX5" fmla="*/ 2699756 w 4632428"/>
              <a:gd name="connsiteY5" fmla="*/ 182085 h 1488171"/>
              <a:gd name="connsiteX6" fmla="*/ 3061706 w 4632428"/>
              <a:gd name="connsiteY6" fmla="*/ 791686 h 1488171"/>
              <a:gd name="connsiteX7" fmla="*/ 3486150 w 4632428"/>
              <a:gd name="connsiteY7" fmla="*/ 1164321 h 1488171"/>
              <a:gd name="connsiteX8" fmla="*/ 3857625 w 4632428"/>
              <a:gd name="connsiteY8" fmla="*/ 1373871 h 1488171"/>
              <a:gd name="connsiteX9" fmla="*/ 4238625 w 4632428"/>
              <a:gd name="connsiteY9" fmla="*/ 1431021 h 1488171"/>
              <a:gd name="connsiteX10" fmla="*/ 4629150 w 4632428"/>
              <a:gd name="connsiteY10" fmla="*/ 1469121 h 1488171"/>
              <a:gd name="connsiteX0" fmla="*/ 0 w 4632428"/>
              <a:gd name="connsiteY0" fmla="*/ 1491984 h 1491984"/>
              <a:gd name="connsiteX1" fmla="*/ 495300 w 4632428"/>
              <a:gd name="connsiteY1" fmla="*/ 1282434 h 1491984"/>
              <a:gd name="connsiteX2" fmla="*/ 1128131 w 4632428"/>
              <a:gd name="connsiteY2" fmla="*/ 1052673 h 1491984"/>
              <a:gd name="connsiteX3" fmla="*/ 1733550 w 4632428"/>
              <a:gd name="connsiteY3" fmla="*/ 463284 h 1491984"/>
              <a:gd name="connsiteX4" fmla="*/ 2238375 w 4632428"/>
              <a:gd name="connsiteY4" fmla="*/ 15609 h 1491984"/>
              <a:gd name="connsiteX5" fmla="*/ 2699756 w 4632428"/>
              <a:gd name="connsiteY5" fmla="*/ 185898 h 1491984"/>
              <a:gd name="connsiteX6" fmla="*/ 3061706 w 4632428"/>
              <a:gd name="connsiteY6" fmla="*/ 795499 h 1491984"/>
              <a:gd name="connsiteX7" fmla="*/ 3486150 w 4632428"/>
              <a:gd name="connsiteY7" fmla="*/ 1168134 h 1491984"/>
              <a:gd name="connsiteX8" fmla="*/ 3857625 w 4632428"/>
              <a:gd name="connsiteY8" fmla="*/ 1377684 h 1491984"/>
              <a:gd name="connsiteX9" fmla="*/ 4238625 w 4632428"/>
              <a:gd name="connsiteY9" fmla="*/ 1434834 h 1491984"/>
              <a:gd name="connsiteX10" fmla="*/ 4629150 w 4632428"/>
              <a:gd name="connsiteY10" fmla="*/ 1472934 h 1491984"/>
              <a:gd name="connsiteX0" fmla="*/ 0 w 4632428"/>
              <a:gd name="connsiteY0" fmla="*/ 1491984 h 1491984"/>
              <a:gd name="connsiteX1" fmla="*/ 495300 w 4632428"/>
              <a:gd name="connsiteY1" fmla="*/ 1282434 h 1491984"/>
              <a:gd name="connsiteX2" fmla="*/ 1128131 w 4632428"/>
              <a:gd name="connsiteY2" fmla="*/ 1052673 h 1491984"/>
              <a:gd name="connsiteX3" fmla="*/ 1733550 w 4632428"/>
              <a:gd name="connsiteY3" fmla="*/ 463284 h 1491984"/>
              <a:gd name="connsiteX4" fmla="*/ 2238375 w 4632428"/>
              <a:gd name="connsiteY4" fmla="*/ 15609 h 1491984"/>
              <a:gd name="connsiteX5" fmla="*/ 2699756 w 4632428"/>
              <a:gd name="connsiteY5" fmla="*/ 185898 h 1491984"/>
              <a:gd name="connsiteX6" fmla="*/ 3061706 w 4632428"/>
              <a:gd name="connsiteY6" fmla="*/ 633574 h 1491984"/>
              <a:gd name="connsiteX7" fmla="*/ 3486150 w 4632428"/>
              <a:gd name="connsiteY7" fmla="*/ 1168134 h 1491984"/>
              <a:gd name="connsiteX8" fmla="*/ 3857625 w 4632428"/>
              <a:gd name="connsiteY8" fmla="*/ 1377684 h 1491984"/>
              <a:gd name="connsiteX9" fmla="*/ 4238625 w 4632428"/>
              <a:gd name="connsiteY9" fmla="*/ 1434834 h 1491984"/>
              <a:gd name="connsiteX10" fmla="*/ 4629150 w 4632428"/>
              <a:gd name="connsiteY10" fmla="*/ 1472934 h 1491984"/>
              <a:gd name="connsiteX0" fmla="*/ 0 w 4632428"/>
              <a:gd name="connsiteY0" fmla="*/ 1491984 h 1491984"/>
              <a:gd name="connsiteX1" fmla="*/ 495300 w 4632428"/>
              <a:gd name="connsiteY1" fmla="*/ 1282434 h 1491984"/>
              <a:gd name="connsiteX2" fmla="*/ 1128131 w 4632428"/>
              <a:gd name="connsiteY2" fmla="*/ 1052673 h 1491984"/>
              <a:gd name="connsiteX3" fmla="*/ 1733550 w 4632428"/>
              <a:gd name="connsiteY3" fmla="*/ 463284 h 1491984"/>
              <a:gd name="connsiteX4" fmla="*/ 2238375 w 4632428"/>
              <a:gd name="connsiteY4" fmla="*/ 15609 h 1491984"/>
              <a:gd name="connsiteX5" fmla="*/ 2699756 w 4632428"/>
              <a:gd name="connsiteY5" fmla="*/ 185898 h 1491984"/>
              <a:gd name="connsiteX6" fmla="*/ 3061706 w 4632428"/>
              <a:gd name="connsiteY6" fmla="*/ 633574 h 1491984"/>
              <a:gd name="connsiteX7" fmla="*/ 3495675 w 4632428"/>
              <a:gd name="connsiteY7" fmla="*/ 1120509 h 1491984"/>
              <a:gd name="connsiteX8" fmla="*/ 3857625 w 4632428"/>
              <a:gd name="connsiteY8" fmla="*/ 1377684 h 1491984"/>
              <a:gd name="connsiteX9" fmla="*/ 4238625 w 4632428"/>
              <a:gd name="connsiteY9" fmla="*/ 1434834 h 1491984"/>
              <a:gd name="connsiteX10" fmla="*/ 4629150 w 4632428"/>
              <a:gd name="connsiteY10" fmla="*/ 1472934 h 1491984"/>
              <a:gd name="connsiteX0" fmla="*/ 0 w 4632428"/>
              <a:gd name="connsiteY0" fmla="*/ 1501285 h 1501285"/>
              <a:gd name="connsiteX1" fmla="*/ 495300 w 4632428"/>
              <a:gd name="connsiteY1" fmla="*/ 1291735 h 1501285"/>
              <a:gd name="connsiteX2" fmla="*/ 1128131 w 4632428"/>
              <a:gd name="connsiteY2" fmla="*/ 1061974 h 1501285"/>
              <a:gd name="connsiteX3" fmla="*/ 1733550 w 4632428"/>
              <a:gd name="connsiteY3" fmla="*/ 472585 h 1501285"/>
              <a:gd name="connsiteX4" fmla="*/ 2238375 w 4632428"/>
              <a:gd name="connsiteY4" fmla="*/ 24910 h 1501285"/>
              <a:gd name="connsiteX5" fmla="*/ 2699756 w 4632428"/>
              <a:gd name="connsiteY5" fmla="*/ 157099 h 1501285"/>
              <a:gd name="connsiteX6" fmla="*/ 3061706 w 4632428"/>
              <a:gd name="connsiteY6" fmla="*/ 642875 h 1501285"/>
              <a:gd name="connsiteX7" fmla="*/ 3495675 w 4632428"/>
              <a:gd name="connsiteY7" fmla="*/ 1129810 h 1501285"/>
              <a:gd name="connsiteX8" fmla="*/ 3857625 w 4632428"/>
              <a:gd name="connsiteY8" fmla="*/ 1386985 h 1501285"/>
              <a:gd name="connsiteX9" fmla="*/ 4238625 w 4632428"/>
              <a:gd name="connsiteY9" fmla="*/ 1444135 h 1501285"/>
              <a:gd name="connsiteX10" fmla="*/ 4629150 w 4632428"/>
              <a:gd name="connsiteY10" fmla="*/ 1482235 h 1501285"/>
              <a:gd name="connsiteX0" fmla="*/ 0 w 4632428"/>
              <a:gd name="connsiteY0" fmla="*/ 1601989 h 1601989"/>
              <a:gd name="connsiteX1" fmla="*/ 495300 w 4632428"/>
              <a:gd name="connsiteY1" fmla="*/ 1392439 h 1601989"/>
              <a:gd name="connsiteX2" fmla="*/ 1128131 w 4632428"/>
              <a:gd name="connsiteY2" fmla="*/ 1162678 h 1601989"/>
              <a:gd name="connsiteX3" fmla="*/ 1733550 w 4632428"/>
              <a:gd name="connsiteY3" fmla="*/ 573289 h 1601989"/>
              <a:gd name="connsiteX4" fmla="*/ 2228850 w 4632428"/>
              <a:gd name="connsiteY4" fmla="*/ 11314 h 1601989"/>
              <a:gd name="connsiteX5" fmla="*/ 2699756 w 4632428"/>
              <a:gd name="connsiteY5" fmla="*/ 257803 h 1601989"/>
              <a:gd name="connsiteX6" fmla="*/ 3061706 w 4632428"/>
              <a:gd name="connsiteY6" fmla="*/ 743579 h 1601989"/>
              <a:gd name="connsiteX7" fmla="*/ 3495675 w 4632428"/>
              <a:gd name="connsiteY7" fmla="*/ 1230514 h 1601989"/>
              <a:gd name="connsiteX8" fmla="*/ 3857625 w 4632428"/>
              <a:gd name="connsiteY8" fmla="*/ 1487689 h 1601989"/>
              <a:gd name="connsiteX9" fmla="*/ 4238625 w 4632428"/>
              <a:gd name="connsiteY9" fmla="*/ 1544839 h 1601989"/>
              <a:gd name="connsiteX10" fmla="*/ 4629150 w 4632428"/>
              <a:gd name="connsiteY10" fmla="*/ 1582939 h 1601989"/>
              <a:gd name="connsiteX0" fmla="*/ 0 w 4632428"/>
              <a:gd name="connsiteY0" fmla="*/ 1616317 h 1616317"/>
              <a:gd name="connsiteX1" fmla="*/ 495300 w 4632428"/>
              <a:gd name="connsiteY1" fmla="*/ 1406767 h 1616317"/>
              <a:gd name="connsiteX2" fmla="*/ 1128131 w 4632428"/>
              <a:gd name="connsiteY2" fmla="*/ 1177006 h 1616317"/>
              <a:gd name="connsiteX3" fmla="*/ 1733550 w 4632428"/>
              <a:gd name="connsiteY3" fmla="*/ 587617 h 1616317"/>
              <a:gd name="connsiteX4" fmla="*/ 2228850 w 4632428"/>
              <a:gd name="connsiteY4" fmla="*/ 25642 h 1616317"/>
              <a:gd name="connsiteX5" fmla="*/ 2709281 w 4632428"/>
              <a:gd name="connsiteY5" fmla="*/ 186406 h 1616317"/>
              <a:gd name="connsiteX6" fmla="*/ 3061706 w 4632428"/>
              <a:gd name="connsiteY6" fmla="*/ 757907 h 1616317"/>
              <a:gd name="connsiteX7" fmla="*/ 3495675 w 4632428"/>
              <a:gd name="connsiteY7" fmla="*/ 1244842 h 1616317"/>
              <a:gd name="connsiteX8" fmla="*/ 3857625 w 4632428"/>
              <a:gd name="connsiteY8" fmla="*/ 1502017 h 1616317"/>
              <a:gd name="connsiteX9" fmla="*/ 4238625 w 4632428"/>
              <a:gd name="connsiteY9" fmla="*/ 1559167 h 1616317"/>
              <a:gd name="connsiteX10" fmla="*/ 4629150 w 4632428"/>
              <a:gd name="connsiteY10" fmla="*/ 1597267 h 1616317"/>
              <a:gd name="connsiteX0" fmla="*/ 0 w 4632428"/>
              <a:gd name="connsiteY0" fmla="*/ 1616317 h 1616317"/>
              <a:gd name="connsiteX1" fmla="*/ 495300 w 4632428"/>
              <a:gd name="connsiteY1" fmla="*/ 1406767 h 1616317"/>
              <a:gd name="connsiteX2" fmla="*/ 1128131 w 4632428"/>
              <a:gd name="connsiteY2" fmla="*/ 1177006 h 1616317"/>
              <a:gd name="connsiteX3" fmla="*/ 1733550 w 4632428"/>
              <a:gd name="connsiteY3" fmla="*/ 587617 h 1616317"/>
              <a:gd name="connsiteX4" fmla="*/ 2228850 w 4632428"/>
              <a:gd name="connsiteY4" fmla="*/ 25642 h 1616317"/>
              <a:gd name="connsiteX5" fmla="*/ 2709281 w 4632428"/>
              <a:gd name="connsiteY5" fmla="*/ 186406 h 1616317"/>
              <a:gd name="connsiteX6" fmla="*/ 3061706 w 4632428"/>
              <a:gd name="connsiteY6" fmla="*/ 757907 h 1616317"/>
              <a:gd name="connsiteX7" fmla="*/ 3495675 w 4632428"/>
              <a:gd name="connsiteY7" fmla="*/ 1244842 h 1616317"/>
              <a:gd name="connsiteX8" fmla="*/ 3857625 w 4632428"/>
              <a:gd name="connsiteY8" fmla="*/ 1502017 h 1616317"/>
              <a:gd name="connsiteX9" fmla="*/ 4238625 w 4632428"/>
              <a:gd name="connsiteY9" fmla="*/ 1559167 h 1616317"/>
              <a:gd name="connsiteX10" fmla="*/ 4629150 w 4632428"/>
              <a:gd name="connsiteY10" fmla="*/ 1597267 h 1616317"/>
              <a:gd name="connsiteX0" fmla="*/ 0 w 4632428"/>
              <a:gd name="connsiteY0" fmla="*/ 1616317 h 1616317"/>
              <a:gd name="connsiteX1" fmla="*/ 495300 w 4632428"/>
              <a:gd name="connsiteY1" fmla="*/ 1406767 h 1616317"/>
              <a:gd name="connsiteX2" fmla="*/ 1547231 w 4632428"/>
              <a:gd name="connsiteY2" fmla="*/ 1377031 h 1616317"/>
              <a:gd name="connsiteX3" fmla="*/ 1733550 w 4632428"/>
              <a:gd name="connsiteY3" fmla="*/ 587617 h 1616317"/>
              <a:gd name="connsiteX4" fmla="*/ 2228850 w 4632428"/>
              <a:gd name="connsiteY4" fmla="*/ 25642 h 1616317"/>
              <a:gd name="connsiteX5" fmla="*/ 2709281 w 4632428"/>
              <a:gd name="connsiteY5" fmla="*/ 186406 h 1616317"/>
              <a:gd name="connsiteX6" fmla="*/ 3061706 w 4632428"/>
              <a:gd name="connsiteY6" fmla="*/ 757907 h 1616317"/>
              <a:gd name="connsiteX7" fmla="*/ 3495675 w 4632428"/>
              <a:gd name="connsiteY7" fmla="*/ 1244842 h 1616317"/>
              <a:gd name="connsiteX8" fmla="*/ 3857625 w 4632428"/>
              <a:gd name="connsiteY8" fmla="*/ 1502017 h 1616317"/>
              <a:gd name="connsiteX9" fmla="*/ 4238625 w 4632428"/>
              <a:gd name="connsiteY9" fmla="*/ 1559167 h 1616317"/>
              <a:gd name="connsiteX10" fmla="*/ 4629150 w 4632428"/>
              <a:gd name="connsiteY10" fmla="*/ 1597267 h 1616317"/>
              <a:gd name="connsiteX0" fmla="*/ 0 w 4632428"/>
              <a:gd name="connsiteY0" fmla="*/ 1616317 h 1687582"/>
              <a:gd name="connsiteX1" fmla="*/ 1314450 w 4632428"/>
              <a:gd name="connsiteY1" fmla="*/ 1682992 h 1687582"/>
              <a:gd name="connsiteX2" fmla="*/ 1547231 w 4632428"/>
              <a:gd name="connsiteY2" fmla="*/ 1377031 h 1687582"/>
              <a:gd name="connsiteX3" fmla="*/ 1733550 w 4632428"/>
              <a:gd name="connsiteY3" fmla="*/ 587617 h 1687582"/>
              <a:gd name="connsiteX4" fmla="*/ 2228850 w 4632428"/>
              <a:gd name="connsiteY4" fmla="*/ 25642 h 1687582"/>
              <a:gd name="connsiteX5" fmla="*/ 2709281 w 4632428"/>
              <a:gd name="connsiteY5" fmla="*/ 186406 h 1687582"/>
              <a:gd name="connsiteX6" fmla="*/ 3061706 w 4632428"/>
              <a:gd name="connsiteY6" fmla="*/ 757907 h 1687582"/>
              <a:gd name="connsiteX7" fmla="*/ 3495675 w 4632428"/>
              <a:gd name="connsiteY7" fmla="*/ 1244842 h 1687582"/>
              <a:gd name="connsiteX8" fmla="*/ 3857625 w 4632428"/>
              <a:gd name="connsiteY8" fmla="*/ 1502017 h 1687582"/>
              <a:gd name="connsiteX9" fmla="*/ 4238625 w 4632428"/>
              <a:gd name="connsiteY9" fmla="*/ 1559167 h 1687582"/>
              <a:gd name="connsiteX10" fmla="*/ 4629150 w 4632428"/>
              <a:gd name="connsiteY10" fmla="*/ 1597267 h 1687582"/>
              <a:gd name="connsiteX0" fmla="*/ 0 w 4289528"/>
              <a:gd name="connsiteY0" fmla="*/ 1797292 h 1797292"/>
              <a:gd name="connsiteX1" fmla="*/ 971550 w 4289528"/>
              <a:gd name="connsiteY1" fmla="*/ 1682992 h 1797292"/>
              <a:gd name="connsiteX2" fmla="*/ 1204331 w 4289528"/>
              <a:gd name="connsiteY2" fmla="*/ 1377031 h 1797292"/>
              <a:gd name="connsiteX3" fmla="*/ 1390650 w 4289528"/>
              <a:gd name="connsiteY3" fmla="*/ 587617 h 1797292"/>
              <a:gd name="connsiteX4" fmla="*/ 1885950 w 4289528"/>
              <a:gd name="connsiteY4" fmla="*/ 25642 h 1797292"/>
              <a:gd name="connsiteX5" fmla="*/ 2366381 w 4289528"/>
              <a:gd name="connsiteY5" fmla="*/ 186406 h 1797292"/>
              <a:gd name="connsiteX6" fmla="*/ 2718806 w 4289528"/>
              <a:gd name="connsiteY6" fmla="*/ 757907 h 1797292"/>
              <a:gd name="connsiteX7" fmla="*/ 3152775 w 4289528"/>
              <a:gd name="connsiteY7" fmla="*/ 1244842 h 1797292"/>
              <a:gd name="connsiteX8" fmla="*/ 3514725 w 4289528"/>
              <a:gd name="connsiteY8" fmla="*/ 1502017 h 1797292"/>
              <a:gd name="connsiteX9" fmla="*/ 3895725 w 4289528"/>
              <a:gd name="connsiteY9" fmla="*/ 1559167 h 1797292"/>
              <a:gd name="connsiteX10" fmla="*/ 4286250 w 4289528"/>
              <a:gd name="connsiteY10" fmla="*/ 1597267 h 1797292"/>
              <a:gd name="connsiteX0" fmla="*/ 0 w 4289528"/>
              <a:gd name="connsiteY0" fmla="*/ 1797292 h 1797442"/>
              <a:gd name="connsiteX1" fmla="*/ 971550 w 4289528"/>
              <a:gd name="connsiteY1" fmla="*/ 1682992 h 1797442"/>
              <a:gd name="connsiteX2" fmla="*/ 1204331 w 4289528"/>
              <a:gd name="connsiteY2" fmla="*/ 1377031 h 1797442"/>
              <a:gd name="connsiteX3" fmla="*/ 1390650 w 4289528"/>
              <a:gd name="connsiteY3" fmla="*/ 587617 h 1797442"/>
              <a:gd name="connsiteX4" fmla="*/ 1885950 w 4289528"/>
              <a:gd name="connsiteY4" fmla="*/ 25642 h 1797442"/>
              <a:gd name="connsiteX5" fmla="*/ 2366381 w 4289528"/>
              <a:gd name="connsiteY5" fmla="*/ 186406 h 1797442"/>
              <a:gd name="connsiteX6" fmla="*/ 2718806 w 4289528"/>
              <a:gd name="connsiteY6" fmla="*/ 757907 h 1797442"/>
              <a:gd name="connsiteX7" fmla="*/ 3152775 w 4289528"/>
              <a:gd name="connsiteY7" fmla="*/ 1244842 h 1797442"/>
              <a:gd name="connsiteX8" fmla="*/ 3514725 w 4289528"/>
              <a:gd name="connsiteY8" fmla="*/ 1502017 h 1797442"/>
              <a:gd name="connsiteX9" fmla="*/ 3895725 w 4289528"/>
              <a:gd name="connsiteY9" fmla="*/ 1559167 h 1797442"/>
              <a:gd name="connsiteX10" fmla="*/ 4286250 w 4289528"/>
              <a:gd name="connsiteY10" fmla="*/ 1597267 h 1797442"/>
              <a:gd name="connsiteX0" fmla="*/ 0 w 4289528"/>
              <a:gd name="connsiteY0" fmla="*/ 1797970 h 1798120"/>
              <a:gd name="connsiteX1" fmla="*/ 971550 w 4289528"/>
              <a:gd name="connsiteY1" fmla="*/ 1683670 h 1798120"/>
              <a:gd name="connsiteX2" fmla="*/ 1204331 w 4289528"/>
              <a:gd name="connsiteY2" fmla="*/ 1377709 h 1798120"/>
              <a:gd name="connsiteX3" fmla="*/ 1619250 w 4289528"/>
              <a:gd name="connsiteY3" fmla="*/ 597820 h 1798120"/>
              <a:gd name="connsiteX4" fmla="*/ 1885950 w 4289528"/>
              <a:gd name="connsiteY4" fmla="*/ 26320 h 1798120"/>
              <a:gd name="connsiteX5" fmla="*/ 2366381 w 4289528"/>
              <a:gd name="connsiteY5" fmla="*/ 187084 h 1798120"/>
              <a:gd name="connsiteX6" fmla="*/ 2718806 w 4289528"/>
              <a:gd name="connsiteY6" fmla="*/ 758585 h 1798120"/>
              <a:gd name="connsiteX7" fmla="*/ 3152775 w 4289528"/>
              <a:gd name="connsiteY7" fmla="*/ 1245520 h 1798120"/>
              <a:gd name="connsiteX8" fmla="*/ 3514725 w 4289528"/>
              <a:gd name="connsiteY8" fmla="*/ 1502695 h 1798120"/>
              <a:gd name="connsiteX9" fmla="*/ 3895725 w 4289528"/>
              <a:gd name="connsiteY9" fmla="*/ 1559845 h 1798120"/>
              <a:gd name="connsiteX10" fmla="*/ 4286250 w 4289528"/>
              <a:gd name="connsiteY10" fmla="*/ 1597945 h 1798120"/>
              <a:gd name="connsiteX0" fmla="*/ 0 w 4289528"/>
              <a:gd name="connsiteY0" fmla="*/ 1776550 h 1776700"/>
              <a:gd name="connsiteX1" fmla="*/ 971550 w 4289528"/>
              <a:gd name="connsiteY1" fmla="*/ 1662250 h 1776700"/>
              <a:gd name="connsiteX2" fmla="*/ 1204331 w 4289528"/>
              <a:gd name="connsiteY2" fmla="*/ 1356289 h 1776700"/>
              <a:gd name="connsiteX3" fmla="*/ 1619250 w 4289528"/>
              <a:gd name="connsiteY3" fmla="*/ 576400 h 1776700"/>
              <a:gd name="connsiteX4" fmla="*/ 1885950 w 4289528"/>
              <a:gd name="connsiteY4" fmla="*/ 4900 h 1776700"/>
              <a:gd name="connsiteX5" fmla="*/ 2223506 w 4289528"/>
              <a:gd name="connsiteY5" fmla="*/ 337114 h 1776700"/>
              <a:gd name="connsiteX6" fmla="*/ 2718806 w 4289528"/>
              <a:gd name="connsiteY6" fmla="*/ 737165 h 1776700"/>
              <a:gd name="connsiteX7" fmla="*/ 3152775 w 4289528"/>
              <a:gd name="connsiteY7" fmla="*/ 1224100 h 1776700"/>
              <a:gd name="connsiteX8" fmla="*/ 3514725 w 4289528"/>
              <a:gd name="connsiteY8" fmla="*/ 1481275 h 1776700"/>
              <a:gd name="connsiteX9" fmla="*/ 3895725 w 4289528"/>
              <a:gd name="connsiteY9" fmla="*/ 1538425 h 1776700"/>
              <a:gd name="connsiteX10" fmla="*/ 4286250 w 4289528"/>
              <a:gd name="connsiteY10" fmla="*/ 1576525 h 1776700"/>
              <a:gd name="connsiteX0" fmla="*/ 0 w 4289528"/>
              <a:gd name="connsiteY0" fmla="*/ 1776550 h 1776700"/>
              <a:gd name="connsiteX1" fmla="*/ 971550 w 4289528"/>
              <a:gd name="connsiteY1" fmla="*/ 1662250 h 1776700"/>
              <a:gd name="connsiteX2" fmla="*/ 1204331 w 4289528"/>
              <a:gd name="connsiteY2" fmla="*/ 1356289 h 1776700"/>
              <a:gd name="connsiteX3" fmla="*/ 1619250 w 4289528"/>
              <a:gd name="connsiteY3" fmla="*/ 576400 h 1776700"/>
              <a:gd name="connsiteX4" fmla="*/ 1885950 w 4289528"/>
              <a:gd name="connsiteY4" fmla="*/ 4900 h 1776700"/>
              <a:gd name="connsiteX5" fmla="*/ 2223506 w 4289528"/>
              <a:gd name="connsiteY5" fmla="*/ 337114 h 1776700"/>
              <a:gd name="connsiteX6" fmla="*/ 2433056 w 4289528"/>
              <a:gd name="connsiteY6" fmla="*/ 975290 h 1776700"/>
              <a:gd name="connsiteX7" fmla="*/ 3152775 w 4289528"/>
              <a:gd name="connsiteY7" fmla="*/ 1224100 h 1776700"/>
              <a:gd name="connsiteX8" fmla="*/ 3514725 w 4289528"/>
              <a:gd name="connsiteY8" fmla="*/ 1481275 h 1776700"/>
              <a:gd name="connsiteX9" fmla="*/ 3895725 w 4289528"/>
              <a:gd name="connsiteY9" fmla="*/ 1538425 h 1776700"/>
              <a:gd name="connsiteX10" fmla="*/ 4286250 w 4289528"/>
              <a:gd name="connsiteY10" fmla="*/ 1576525 h 1776700"/>
              <a:gd name="connsiteX0" fmla="*/ 0 w 4289528"/>
              <a:gd name="connsiteY0" fmla="*/ 1776550 h 1776700"/>
              <a:gd name="connsiteX1" fmla="*/ 971550 w 4289528"/>
              <a:gd name="connsiteY1" fmla="*/ 1662250 h 1776700"/>
              <a:gd name="connsiteX2" fmla="*/ 1204331 w 4289528"/>
              <a:gd name="connsiteY2" fmla="*/ 1356289 h 1776700"/>
              <a:gd name="connsiteX3" fmla="*/ 1619250 w 4289528"/>
              <a:gd name="connsiteY3" fmla="*/ 576400 h 1776700"/>
              <a:gd name="connsiteX4" fmla="*/ 1885950 w 4289528"/>
              <a:gd name="connsiteY4" fmla="*/ 4900 h 1776700"/>
              <a:gd name="connsiteX5" fmla="*/ 2223506 w 4289528"/>
              <a:gd name="connsiteY5" fmla="*/ 337114 h 1776700"/>
              <a:gd name="connsiteX6" fmla="*/ 2433056 w 4289528"/>
              <a:gd name="connsiteY6" fmla="*/ 975290 h 1776700"/>
              <a:gd name="connsiteX7" fmla="*/ 2743200 w 4289528"/>
              <a:gd name="connsiteY7" fmla="*/ 1462225 h 1776700"/>
              <a:gd name="connsiteX8" fmla="*/ 3514725 w 4289528"/>
              <a:gd name="connsiteY8" fmla="*/ 1481275 h 1776700"/>
              <a:gd name="connsiteX9" fmla="*/ 3895725 w 4289528"/>
              <a:gd name="connsiteY9" fmla="*/ 1538425 h 1776700"/>
              <a:gd name="connsiteX10" fmla="*/ 4286250 w 4289528"/>
              <a:gd name="connsiteY10" fmla="*/ 1576525 h 1776700"/>
              <a:gd name="connsiteX0" fmla="*/ 0 w 4289528"/>
              <a:gd name="connsiteY0" fmla="*/ 1776550 h 1776700"/>
              <a:gd name="connsiteX1" fmla="*/ 971550 w 4289528"/>
              <a:gd name="connsiteY1" fmla="*/ 1662250 h 1776700"/>
              <a:gd name="connsiteX2" fmla="*/ 1204331 w 4289528"/>
              <a:gd name="connsiteY2" fmla="*/ 1356289 h 1776700"/>
              <a:gd name="connsiteX3" fmla="*/ 1619250 w 4289528"/>
              <a:gd name="connsiteY3" fmla="*/ 576400 h 1776700"/>
              <a:gd name="connsiteX4" fmla="*/ 1885950 w 4289528"/>
              <a:gd name="connsiteY4" fmla="*/ 4900 h 1776700"/>
              <a:gd name="connsiteX5" fmla="*/ 2223506 w 4289528"/>
              <a:gd name="connsiteY5" fmla="*/ 337114 h 1776700"/>
              <a:gd name="connsiteX6" fmla="*/ 2433056 w 4289528"/>
              <a:gd name="connsiteY6" fmla="*/ 975290 h 1776700"/>
              <a:gd name="connsiteX7" fmla="*/ 2743200 w 4289528"/>
              <a:gd name="connsiteY7" fmla="*/ 1462225 h 1776700"/>
              <a:gd name="connsiteX8" fmla="*/ 3209925 w 4289528"/>
              <a:gd name="connsiteY8" fmla="*/ 1700350 h 1776700"/>
              <a:gd name="connsiteX9" fmla="*/ 3895725 w 4289528"/>
              <a:gd name="connsiteY9" fmla="*/ 1538425 h 1776700"/>
              <a:gd name="connsiteX10" fmla="*/ 4286250 w 4289528"/>
              <a:gd name="connsiteY10" fmla="*/ 1576525 h 1776700"/>
              <a:gd name="connsiteX0" fmla="*/ 0 w 4288958"/>
              <a:gd name="connsiteY0" fmla="*/ 1776550 h 1776700"/>
              <a:gd name="connsiteX1" fmla="*/ 971550 w 4288958"/>
              <a:gd name="connsiteY1" fmla="*/ 1662250 h 1776700"/>
              <a:gd name="connsiteX2" fmla="*/ 1204331 w 4288958"/>
              <a:gd name="connsiteY2" fmla="*/ 1356289 h 1776700"/>
              <a:gd name="connsiteX3" fmla="*/ 1619250 w 4288958"/>
              <a:gd name="connsiteY3" fmla="*/ 576400 h 1776700"/>
              <a:gd name="connsiteX4" fmla="*/ 1885950 w 4288958"/>
              <a:gd name="connsiteY4" fmla="*/ 4900 h 1776700"/>
              <a:gd name="connsiteX5" fmla="*/ 2223506 w 4288958"/>
              <a:gd name="connsiteY5" fmla="*/ 337114 h 1776700"/>
              <a:gd name="connsiteX6" fmla="*/ 2433056 w 4288958"/>
              <a:gd name="connsiteY6" fmla="*/ 975290 h 1776700"/>
              <a:gd name="connsiteX7" fmla="*/ 2743200 w 4288958"/>
              <a:gd name="connsiteY7" fmla="*/ 1462225 h 1776700"/>
              <a:gd name="connsiteX8" fmla="*/ 3209925 w 4288958"/>
              <a:gd name="connsiteY8" fmla="*/ 1700350 h 1776700"/>
              <a:gd name="connsiteX9" fmla="*/ 3819525 w 4288958"/>
              <a:gd name="connsiteY9" fmla="*/ 1747975 h 1776700"/>
              <a:gd name="connsiteX10" fmla="*/ 4286250 w 4288958"/>
              <a:gd name="connsiteY10" fmla="*/ 1576525 h 1776700"/>
              <a:gd name="connsiteX0" fmla="*/ 0 w 4288958"/>
              <a:gd name="connsiteY0" fmla="*/ 1776550 h 1776700"/>
              <a:gd name="connsiteX1" fmla="*/ 971550 w 4288958"/>
              <a:gd name="connsiteY1" fmla="*/ 1662250 h 1776700"/>
              <a:gd name="connsiteX2" fmla="*/ 1204331 w 4288958"/>
              <a:gd name="connsiteY2" fmla="*/ 1356289 h 1776700"/>
              <a:gd name="connsiteX3" fmla="*/ 1619250 w 4288958"/>
              <a:gd name="connsiteY3" fmla="*/ 576400 h 1776700"/>
              <a:gd name="connsiteX4" fmla="*/ 1885950 w 4288958"/>
              <a:gd name="connsiteY4" fmla="*/ 4900 h 1776700"/>
              <a:gd name="connsiteX5" fmla="*/ 2223506 w 4288958"/>
              <a:gd name="connsiteY5" fmla="*/ 337114 h 1776700"/>
              <a:gd name="connsiteX6" fmla="*/ 2433056 w 4288958"/>
              <a:gd name="connsiteY6" fmla="*/ 975290 h 1776700"/>
              <a:gd name="connsiteX7" fmla="*/ 2743200 w 4288958"/>
              <a:gd name="connsiteY7" fmla="*/ 1462225 h 1776700"/>
              <a:gd name="connsiteX8" fmla="*/ 3209925 w 4288958"/>
              <a:gd name="connsiteY8" fmla="*/ 1700350 h 1776700"/>
              <a:gd name="connsiteX9" fmla="*/ 3819525 w 4288958"/>
              <a:gd name="connsiteY9" fmla="*/ 1747975 h 1776700"/>
              <a:gd name="connsiteX10" fmla="*/ 4286250 w 4288958"/>
              <a:gd name="connsiteY10" fmla="*/ 1747975 h 1776700"/>
              <a:gd name="connsiteX0" fmla="*/ 0 w 4288958"/>
              <a:gd name="connsiteY0" fmla="*/ 1776550 h 1776874"/>
              <a:gd name="connsiteX1" fmla="*/ 971550 w 4288958"/>
              <a:gd name="connsiteY1" fmla="*/ 1662250 h 1776874"/>
              <a:gd name="connsiteX2" fmla="*/ 1318631 w 4288958"/>
              <a:gd name="connsiteY2" fmla="*/ 1184839 h 1776874"/>
              <a:gd name="connsiteX3" fmla="*/ 1619250 w 4288958"/>
              <a:gd name="connsiteY3" fmla="*/ 576400 h 1776874"/>
              <a:gd name="connsiteX4" fmla="*/ 1885950 w 4288958"/>
              <a:gd name="connsiteY4" fmla="*/ 4900 h 1776874"/>
              <a:gd name="connsiteX5" fmla="*/ 2223506 w 4288958"/>
              <a:gd name="connsiteY5" fmla="*/ 337114 h 1776874"/>
              <a:gd name="connsiteX6" fmla="*/ 2433056 w 4288958"/>
              <a:gd name="connsiteY6" fmla="*/ 975290 h 1776874"/>
              <a:gd name="connsiteX7" fmla="*/ 2743200 w 4288958"/>
              <a:gd name="connsiteY7" fmla="*/ 1462225 h 1776874"/>
              <a:gd name="connsiteX8" fmla="*/ 3209925 w 4288958"/>
              <a:gd name="connsiteY8" fmla="*/ 1700350 h 1776874"/>
              <a:gd name="connsiteX9" fmla="*/ 3819525 w 4288958"/>
              <a:gd name="connsiteY9" fmla="*/ 1747975 h 1776874"/>
              <a:gd name="connsiteX10" fmla="*/ 4286250 w 4288958"/>
              <a:gd name="connsiteY10" fmla="*/ 1747975 h 1776874"/>
              <a:gd name="connsiteX0" fmla="*/ 0 w 4288958"/>
              <a:gd name="connsiteY0" fmla="*/ 1776550 h 1776700"/>
              <a:gd name="connsiteX1" fmla="*/ 971550 w 4288958"/>
              <a:gd name="connsiteY1" fmla="*/ 1662250 h 1776700"/>
              <a:gd name="connsiteX2" fmla="*/ 1337681 w 4288958"/>
              <a:gd name="connsiteY2" fmla="*/ 1356289 h 1776700"/>
              <a:gd name="connsiteX3" fmla="*/ 1619250 w 4288958"/>
              <a:gd name="connsiteY3" fmla="*/ 576400 h 1776700"/>
              <a:gd name="connsiteX4" fmla="*/ 1885950 w 4288958"/>
              <a:gd name="connsiteY4" fmla="*/ 4900 h 1776700"/>
              <a:gd name="connsiteX5" fmla="*/ 2223506 w 4288958"/>
              <a:gd name="connsiteY5" fmla="*/ 337114 h 1776700"/>
              <a:gd name="connsiteX6" fmla="*/ 2433056 w 4288958"/>
              <a:gd name="connsiteY6" fmla="*/ 975290 h 1776700"/>
              <a:gd name="connsiteX7" fmla="*/ 2743200 w 4288958"/>
              <a:gd name="connsiteY7" fmla="*/ 1462225 h 1776700"/>
              <a:gd name="connsiteX8" fmla="*/ 3209925 w 4288958"/>
              <a:gd name="connsiteY8" fmla="*/ 1700350 h 1776700"/>
              <a:gd name="connsiteX9" fmla="*/ 3819525 w 4288958"/>
              <a:gd name="connsiteY9" fmla="*/ 1747975 h 1776700"/>
              <a:gd name="connsiteX10" fmla="*/ 4286250 w 4288958"/>
              <a:gd name="connsiteY10" fmla="*/ 1747975 h 1776700"/>
              <a:gd name="connsiteX0" fmla="*/ 0 w 4288958"/>
              <a:gd name="connsiteY0" fmla="*/ 1776550 h 1776700"/>
              <a:gd name="connsiteX1" fmla="*/ 971550 w 4288958"/>
              <a:gd name="connsiteY1" fmla="*/ 1662250 h 1776700"/>
              <a:gd name="connsiteX2" fmla="*/ 1337681 w 4288958"/>
              <a:gd name="connsiteY2" fmla="*/ 1356289 h 1776700"/>
              <a:gd name="connsiteX3" fmla="*/ 1619250 w 4288958"/>
              <a:gd name="connsiteY3" fmla="*/ 576400 h 1776700"/>
              <a:gd name="connsiteX4" fmla="*/ 1885950 w 4288958"/>
              <a:gd name="connsiteY4" fmla="*/ 4900 h 1776700"/>
              <a:gd name="connsiteX5" fmla="*/ 2223506 w 4288958"/>
              <a:gd name="connsiteY5" fmla="*/ 337114 h 1776700"/>
              <a:gd name="connsiteX6" fmla="*/ 2433056 w 4288958"/>
              <a:gd name="connsiteY6" fmla="*/ 975290 h 1776700"/>
              <a:gd name="connsiteX7" fmla="*/ 2743200 w 4288958"/>
              <a:gd name="connsiteY7" fmla="*/ 1462225 h 1776700"/>
              <a:gd name="connsiteX8" fmla="*/ 3209925 w 4288958"/>
              <a:gd name="connsiteY8" fmla="*/ 1700350 h 1776700"/>
              <a:gd name="connsiteX9" fmla="*/ 3819525 w 4288958"/>
              <a:gd name="connsiteY9" fmla="*/ 1747975 h 1776700"/>
              <a:gd name="connsiteX10" fmla="*/ 4286250 w 4288958"/>
              <a:gd name="connsiteY10" fmla="*/ 1747975 h 1776700"/>
              <a:gd name="connsiteX0" fmla="*/ 0 w 4288958"/>
              <a:gd name="connsiteY0" fmla="*/ 1776550 h 1776756"/>
              <a:gd name="connsiteX1" fmla="*/ 971550 w 4288958"/>
              <a:gd name="connsiteY1" fmla="*/ 1662250 h 1776756"/>
              <a:gd name="connsiteX2" fmla="*/ 1337681 w 4288958"/>
              <a:gd name="connsiteY2" fmla="*/ 1270564 h 1776756"/>
              <a:gd name="connsiteX3" fmla="*/ 1619250 w 4288958"/>
              <a:gd name="connsiteY3" fmla="*/ 576400 h 1776756"/>
              <a:gd name="connsiteX4" fmla="*/ 1885950 w 4288958"/>
              <a:gd name="connsiteY4" fmla="*/ 4900 h 1776756"/>
              <a:gd name="connsiteX5" fmla="*/ 2223506 w 4288958"/>
              <a:gd name="connsiteY5" fmla="*/ 337114 h 1776756"/>
              <a:gd name="connsiteX6" fmla="*/ 2433056 w 4288958"/>
              <a:gd name="connsiteY6" fmla="*/ 975290 h 1776756"/>
              <a:gd name="connsiteX7" fmla="*/ 2743200 w 4288958"/>
              <a:gd name="connsiteY7" fmla="*/ 1462225 h 1776756"/>
              <a:gd name="connsiteX8" fmla="*/ 3209925 w 4288958"/>
              <a:gd name="connsiteY8" fmla="*/ 1700350 h 1776756"/>
              <a:gd name="connsiteX9" fmla="*/ 3819525 w 4288958"/>
              <a:gd name="connsiteY9" fmla="*/ 1747975 h 1776756"/>
              <a:gd name="connsiteX10" fmla="*/ 4286250 w 4288958"/>
              <a:gd name="connsiteY10" fmla="*/ 1747975 h 1776756"/>
              <a:gd name="connsiteX0" fmla="*/ 0 w 4288958"/>
              <a:gd name="connsiteY0" fmla="*/ 1784608 h 1784814"/>
              <a:gd name="connsiteX1" fmla="*/ 971550 w 4288958"/>
              <a:gd name="connsiteY1" fmla="*/ 1670308 h 1784814"/>
              <a:gd name="connsiteX2" fmla="*/ 1337681 w 4288958"/>
              <a:gd name="connsiteY2" fmla="*/ 1278622 h 1784814"/>
              <a:gd name="connsiteX3" fmla="*/ 1619250 w 4288958"/>
              <a:gd name="connsiteY3" fmla="*/ 584458 h 1784814"/>
              <a:gd name="connsiteX4" fmla="*/ 1885950 w 4288958"/>
              <a:gd name="connsiteY4" fmla="*/ 12958 h 1784814"/>
              <a:gd name="connsiteX5" fmla="*/ 2137781 w 4288958"/>
              <a:gd name="connsiteY5" fmla="*/ 249922 h 1784814"/>
              <a:gd name="connsiteX6" fmla="*/ 2433056 w 4288958"/>
              <a:gd name="connsiteY6" fmla="*/ 983348 h 1784814"/>
              <a:gd name="connsiteX7" fmla="*/ 2743200 w 4288958"/>
              <a:gd name="connsiteY7" fmla="*/ 1470283 h 1784814"/>
              <a:gd name="connsiteX8" fmla="*/ 3209925 w 4288958"/>
              <a:gd name="connsiteY8" fmla="*/ 1708408 h 1784814"/>
              <a:gd name="connsiteX9" fmla="*/ 3819525 w 4288958"/>
              <a:gd name="connsiteY9" fmla="*/ 1756033 h 1784814"/>
              <a:gd name="connsiteX10" fmla="*/ 4286250 w 4288958"/>
              <a:gd name="connsiteY10" fmla="*/ 1756033 h 1784814"/>
              <a:gd name="connsiteX0" fmla="*/ 0 w 4288958"/>
              <a:gd name="connsiteY0" fmla="*/ 1785924 h 1786130"/>
              <a:gd name="connsiteX1" fmla="*/ 971550 w 4288958"/>
              <a:gd name="connsiteY1" fmla="*/ 1671624 h 1786130"/>
              <a:gd name="connsiteX2" fmla="*/ 1337681 w 4288958"/>
              <a:gd name="connsiteY2" fmla="*/ 1279938 h 1786130"/>
              <a:gd name="connsiteX3" fmla="*/ 1619250 w 4288958"/>
              <a:gd name="connsiteY3" fmla="*/ 585774 h 1786130"/>
              <a:gd name="connsiteX4" fmla="*/ 1885950 w 4288958"/>
              <a:gd name="connsiteY4" fmla="*/ 14274 h 1786130"/>
              <a:gd name="connsiteX5" fmla="*/ 2137781 w 4288958"/>
              <a:gd name="connsiteY5" fmla="*/ 251238 h 1786130"/>
              <a:gd name="connsiteX6" fmla="*/ 2433056 w 4288958"/>
              <a:gd name="connsiteY6" fmla="*/ 984664 h 1786130"/>
              <a:gd name="connsiteX7" fmla="*/ 2743200 w 4288958"/>
              <a:gd name="connsiteY7" fmla="*/ 1471599 h 1786130"/>
              <a:gd name="connsiteX8" fmla="*/ 3209925 w 4288958"/>
              <a:gd name="connsiteY8" fmla="*/ 1709724 h 1786130"/>
              <a:gd name="connsiteX9" fmla="*/ 3819525 w 4288958"/>
              <a:gd name="connsiteY9" fmla="*/ 1757349 h 1786130"/>
              <a:gd name="connsiteX10" fmla="*/ 4286250 w 4288958"/>
              <a:gd name="connsiteY10" fmla="*/ 1757349 h 1786130"/>
              <a:gd name="connsiteX0" fmla="*/ 0 w 4288958"/>
              <a:gd name="connsiteY0" fmla="*/ 1785924 h 1786130"/>
              <a:gd name="connsiteX1" fmla="*/ 971550 w 4288958"/>
              <a:gd name="connsiteY1" fmla="*/ 1671624 h 1786130"/>
              <a:gd name="connsiteX2" fmla="*/ 1337681 w 4288958"/>
              <a:gd name="connsiteY2" fmla="*/ 1279938 h 1786130"/>
              <a:gd name="connsiteX3" fmla="*/ 1619250 w 4288958"/>
              <a:gd name="connsiteY3" fmla="*/ 585774 h 1786130"/>
              <a:gd name="connsiteX4" fmla="*/ 1885950 w 4288958"/>
              <a:gd name="connsiteY4" fmla="*/ 14274 h 1786130"/>
              <a:gd name="connsiteX5" fmla="*/ 2137781 w 4288958"/>
              <a:gd name="connsiteY5" fmla="*/ 251238 h 1786130"/>
              <a:gd name="connsiteX6" fmla="*/ 2433056 w 4288958"/>
              <a:gd name="connsiteY6" fmla="*/ 984664 h 1786130"/>
              <a:gd name="connsiteX7" fmla="*/ 2743200 w 4288958"/>
              <a:gd name="connsiteY7" fmla="*/ 1471599 h 1786130"/>
              <a:gd name="connsiteX8" fmla="*/ 3209925 w 4288958"/>
              <a:gd name="connsiteY8" fmla="*/ 1709724 h 1786130"/>
              <a:gd name="connsiteX9" fmla="*/ 3819525 w 4288958"/>
              <a:gd name="connsiteY9" fmla="*/ 1757349 h 1786130"/>
              <a:gd name="connsiteX10" fmla="*/ 4286250 w 4288958"/>
              <a:gd name="connsiteY10" fmla="*/ 1757349 h 1786130"/>
              <a:gd name="connsiteX0" fmla="*/ 0 w 4288958"/>
              <a:gd name="connsiteY0" fmla="*/ 1785924 h 1786130"/>
              <a:gd name="connsiteX1" fmla="*/ 971550 w 4288958"/>
              <a:gd name="connsiteY1" fmla="*/ 1671624 h 1786130"/>
              <a:gd name="connsiteX2" fmla="*/ 1337681 w 4288958"/>
              <a:gd name="connsiteY2" fmla="*/ 1279938 h 1786130"/>
              <a:gd name="connsiteX3" fmla="*/ 1619250 w 4288958"/>
              <a:gd name="connsiteY3" fmla="*/ 585774 h 1786130"/>
              <a:gd name="connsiteX4" fmla="*/ 1885950 w 4288958"/>
              <a:gd name="connsiteY4" fmla="*/ 14274 h 1786130"/>
              <a:gd name="connsiteX5" fmla="*/ 2137781 w 4288958"/>
              <a:gd name="connsiteY5" fmla="*/ 251238 h 1786130"/>
              <a:gd name="connsiteX6" fmla="*/ 2433056 w 4288958"/>
              <a:gd name="connsiteY6" fmla="*/ 984664 h 1786130"/>
              <a:gd name="connsiteX7" fmla="*/ 2743200 w 4288958"/>
              <a:gd name="connsiteY7" fmla="*/ 1471599 h 1786130"/>
              <a:gd name="connsiteX8" fmla="*/ 3209925 w 4288958"/>
              <a:gd name="connsiteY8" fmla="*/ 1709724 h 1786130"/>
              <a:gd name="connsiteX9" fmla="*/ 3819525 w 4288958"/>
              <a:gd name="connsiteY9" fmla="*/ 1757349 h 1786130"/>
              <a:gd name="connsiteX10" fmla="*/ 4286250 w 4288958"/>
              <a:gd name="connsiteY10" fmla="*/ 1757349 h 1786130"/>
              <a:gd name="connsiteX0" fmla="*/ 0 w 4288958"/>
              <a:gd name="connsiteY0" fmla="*/ 1785924 h 1786130"/>
              <a:gd name="connsiteX1" fmla="*/ 971550 w 4288958"/>
              <a:gd name="connsiteY1" fmla="*/ 1671624 h 1786130"/>
              <a:gd name="connsiteX2" fmla="*/ 1337681 w 4288958"/>
              <a:gd name="connsiteY2" fmla="*/ 1279938 h 1786130"/>
              <a:gd name="connsiteX3" fmla="*/ 1619250 w 4288958"/>
              <a:gd name="connsiteY3" fmla="*/ 585774 h 1786130"/>
              <a:gd name="connsiteX4" fmla="*/ 1885950 w 4288958"/>
              <a:gd name="connsiteY4" fmla="*/ 14274 h 1786130"/>
              <a:gd name="connsiteX5" fmla="*/ 2137781 w 4288958"/>
              <a:gd name="connsiteY5" fmla="*/ 251238 h 1786130"/>
              <a:gd name="connsiteX6" fmla="*/ 2433056 w 4288958"/>
              <a:gd name="connsiteY6" fmla="*/ 984664 h 1786130"/>
              <a:gd name="connsiteX7" fmla="*/ 2743200 w 4288958"/>
              <a:gd name="connsiteY7" fmla="*/ 1471599 h 1786130"/>
              <a:gd name="connsiteX8" fmla="*/ 3209925 w 4288958"/>
              <a:gd name="connsiteY8" fmla="*/ 1709724 h 1786130"/>
              <a:gd name="connsiteX9" fmla="*/ 3819525 w 4288958"/>
              <a:gd name="connsiteY9" fmla="*/ 1757349 h 1786130"/>
              <a:gd name="connsiteX10" fmla="*/ 4286250 w 4288958"/>
              <a:gd name="connsiteY10" fmla="*/ 1757349 h 1786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88958" h="1786130">
                <a:moveTo>
                  <a:pt x="0" y="1785924"/>
                </a:moveTo>
                <a:cubicBezTo>
                  <a:pt x="473075" y="1789099"/>
                  <a:pt x="748603" y="1755955"/>
                  <a:pt x="971550" y="1671624"/>
                </a:cubicBezTo>
                <a:cubicBezTo>
                  <a:pt x="1194497" y="1587293"/>
                  <a:pt x="1205919" y="1451388"/>
                  <a:pt x="1337681" y="1279938"/>
                </a:cubicBezTo>
                <a:cubicBezTo>
                  <a:pt x="1478968" y="956088"/>
                  <a:pt x="1527872" y="796718"/>
                  <a:pt x="1619250" y="585774"/>
                </a:cubicBezTo>
                <a:cubicBezTo>
                  <a:pt x="1710628" y="374830"/>
                  <a:pt x="1799528" y="70030"/>
                  <a:pt x="1885950" y="14274"/>
                </a:cubicBezTo>
                <a:cubicBezTo>
                  <a:pt x="1972372" y="-41482"/>
                  <a:pt x="2059297" y="72044"/>
                  <a:pt x="2137781" y="251238"/>
                </a:cubicBezTo>
                <a:cubicBezTo>
                  <a:pt x="2244840" y="563782"/>
                  <a:pt x="2363903" y="787620"/>
                  <a:pt x="2433056" y="984664"/>
                </a:cubicBezTo>
                <a:cubicBezTo>
                  <a:pt x="2578409" y="1238858"/>
                  <a:pt x="2613722" y="1350756"/>
                  <a:pt x="2743200" y="1471599"/>
                </a:cubicBezTo>
                <a:cubicBezTo>
                  <a:pt x="2872678" y="1592442"/>
                  <a:pt x="3030538" y="1662099"/>
                  <a:pt x="3209925" y="1709724"/>
                </a:cubicBezTo>
                <a:cubicBezTo>
                  <a:pt x="3389312" y="1757349"/>
                  <a:pt x="3721100" y="1743062"/>
                  <a:pt x="3819525" y="1757349"/>
                </a:cubicBezTo>
                <a:cubicBezTo>
                  <a:pt x="3917950" y="1771636"/>
                  <a:pt x="4325937" y="1769255"/>
                  <a:pt x="4286250" y="1757349"/>
                </a:cubicBezTo>
              </a:path>
            </a:pathLst>
          </a:cu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35" name="Freeform: Shape 34">
            <a:extLst>
              <a:ext uri="{FF2B5EF4-FFF2-40B4-BE49-F238E27FC236}">
                <a16:creationId xmlns:a16="http://schemas.microsoft.com/office/drawing/2014/main" xmlns="" id="{73C8A7A3-588F-451E-8BD3-8152C5D6CD42}"/>
              </a:ext>
            </a:extLst>
          </p:cNvPr>
          <p:cNvSpPr/>
          <p:nvPr/>
        </p:nvSpPr>
        <p:spPr>
          <a:xfrm>
            <a:off x="3846976" y="4118134"/>
            <a:ext cx="4384429" cy="588684"/>
          </a:xfrm>
          <a:custGeom>
            <a:avLst/>
            <a:gdLst>
              <a:gd name="connsiteX0" fmla="*/ 0 w 4819684"/>
              <a:gd name="connsiteY0" fmla="*/ 381572 h 381572"/>
              <a:gd name="connsiteX1" fmla="*/ 2895600 w 4819684"/>
              <a:gd name="connsiteY1" fmla="*/ 572 h 381572"/>
              <a:gd name="connsiteX2" fmla="*/ 4667250 w 4819684"/>
              <a:gd name="connsiteY2" fmla="*/ 295847 h 381572"/>
              <a:gd name="connsiteX3" fmla="*/ 4667250 w 4819684"/>
              <a:gd name="connsiteY3" fmla="*/ 314897 h 381572"/>
              <a:gd name="connsiteX0" fmla="*/ 0 w 5139035"/>
              <a:gd name="connsiteY0" fmla="*/ 381572 h 381572"/>
              <a:gd name="connsiteX1" fmla="*/ 2895600 w 5139035"/>
              <a:gd name="connsiteY1" fmla="*/ 572 h 381572"/>
              <a:gd name="connsiteX2" fmla="*/ 4667250 w 5139035"/>
              <a:gd name="connsiteY2" fmla="*/ 295847 h 381572"/>
              <a:gd name="connsiteX3" fmla="*/ 5121697 w 5139035"/>
              <a:gd name="connsiteY3" fmla="*/ 319949 h 381572"/>
              <a:gd name="connsiteX0" fmla="*/ 0 w 5136908"/>
              <a:gd name="connsiteY0" fmla="*/ 382992 h 382992"/>
              <a:gd name="connsiteX1" fmla="*/ 2895600 w 5136908"/>
              <a:gd name="connsiteY1" fmla="*/ 1992 h 382992"/>
              <a:gd name="connsiteX2" fmla="*/ 4620640 w 5136908"/>
              <a:gd name="connsiteY2" fmla="*/ 236637 h 382992"/>
              <a:gd name="connsiteX3" fmla="*/ 5121697 w 5136908"/>
              <a:gd name="connsiteY3" fmla="*/ 321369 h 382992"/>
              <a:gd name="connsiteX0" fmla="*/ 0 w 5227094"/>
              <a:gd name="connsiteY0" fmla="*/ 382992 h 402209"/>
              <a:gd name="connsiteX1" fmla="*/ 2895600 w 5227094"/>
              <a:gd name="connsiteY1" fmla="*/ 1992 h 402209"/>
              <a:gd name="connsiteX2" fmla="*/ 4620640 w 5227094"/>
              <a:gd name="connsiteY2" fmla="*/ 236637 h 402209"/>
              <a:gd name="connsiteX3" fmla="*/ 5214917 w 5227094"/>
              <a:gd name="connsiteY3" fmla="*/ 402209 h 402209"/>
              <a:gd name="connsiteX0" fmla="*/ 0 w 5227094"/>
              <a:gd name="connsiteY0" fmla="*/ 382741 h 401958"/>
              <a:gd name="connsiteX1" fmla="*/ 1643002 w 5227094"/>
              <a:gd name="connsiteY1" fmla="*/ 142636 h 401958"/>
              <a:gd name="connsiteX2" fmla="*/ 2895600 w 5227094"/>
              <a:gd name="connsiteY2" fmla="*/ 1741 h 401958"/>
              <a:gd name="connsiteX3" fmla="*/ 4620640 w 5227094"/>
              <a:gd name="connsiteY3" fmla="*/ 236386 h 401958"/>
              <a:gd name="connsiteX4" fmla="*/ 5214917 w 5227094"/>
              <a:gd name="connsiteY4" fmla="*/ 401958 h 401958"/>
              <a:gd name="connsiteX0" fmla="*/ 0 w 5227094"/>
              <a:gd name="connsiteY0" fmla="*/ 362934 h 382151"/>
              <a:gd name="connsiteX1" fmla="*/ 1643002 w 5227094"/>
              <a:gd name="connsiteY1" fmla="*/ 122829 h 382151"/>
              <a:gd name="connsiteX2" fmla="*/ 3093692 w 5227094"/>
              <a:gd name="connsiteY2" fmla="*/ 2144 h 382151"/>
              <a:gd name="connsiteX3" fmla="*/ 4620640 w 5227094"/>
              <a:gd name="connsiteY3" fmla="*/ 216579 h 382151"/>
              <a:gd name="connsiteX4" fmla="*/ 5214917 w 5227094"/>
              <a:gd name="connsiteY4" fmla="*/ 382151 h 382151"/>
              <a:gd name="connsiteX0" fmla="*/ 0 w 5227094"/>
              <a:gd name="connsiteY0" fmla="*/ 362934 h 382151"/>
              <a:gd name="connsiteX1" fmla="*/ 1258470 w 5227094"/>
              <a:gd name="connsiteY1" fmla="*/ 122829 h 382151"/>
              <a:gd name="connsiteX2" fmla="*/ 3093692 w 5227094"/>
              <a:gd name="connsiteY2" fmla="*/ 2144 h 382151"/>
              <a:gd name="connsiteX3" fmla="*/ 4620640 w 5227094"/>
              <a:gd name="connsiteY3" fmla="*/ 216579 h 382151"/>
              <a:gd name="connsiteX4" fmla="*/ 5214917 w 5227094"/>
              <a:gd name="connsiteY4" fmla="*/ 382151 h 382151"/>
              <a:gd name="connsiteX0" fmla="*/ 0 w 5227094"/>
              <a:gd name="connsiteY0" fmla="*/ 372816 h 392033"/>
              <a:gd name="connsiteX1" fmla="*/ 1258470 w 5227094"/>
              <a:gd name="connsiteY1" fmla="*/ 132711 h 392033"/>
              <a:gd name="connsiteX2" fmla="*/ 2476110 w 5227094"/>
              <a:gd name="connsiteY2" fmla="*/ 1921 h 392033"/>
              <a:gd name="connsiteX3" fmla="*/ 4620640 w 5227094"/>
              <a:gd name="connsiteY3" fmla="*/ 226461 h 392033"/>
              <a:gd name="connsiteX4" fmla="*/ 5214917 w 5227094"/>
              <a:gd name="connsiteY4" fmla="*/ 392033 h 392033"/>
              <a:gd name="connsiteX0" fmla="*/ 0 w 5227094"/>
              <a:gd name="connsiteY0" fmla="*/ 372783 h 392000"/>
              <a:gd name="connsiteX1" fmla="*/ 1258470 w 5227094"/>
              <a:gd name="connsiteY1" fmla="*/ 132678 h 392000"/>
              <a:gd name="connsiteX2" fmla="*/ 2476110 w 5227094"/>
              <a:gd name="connsiteY2" fmla="*/ 1888 h 392000"/>
              <a:gd name="connsiteX3" fmla="*/ 3449139 w 5227094"/>
              <a:gd name="connsiteY3" fmla="*/ 66995 h 392000"/>
              <a:gd name="connsiteX4" fmla="*/ 4620640 w 5227094"/>
              <a:gd name="connsiteY4" fmla="*/ 226428 h 392000"/>
              <a:gd name="connsiteX5" fmla="*/ 5214917 w 5227094"/>
              <a:gd name="connsiteY5" fmla="*/ 392000 h 392000"/>
              <a:gd name="connsiteX0" fmla="*/ 0 w 5548307"/>
              <a:gd name="connsiteY0" fmla="*/ 372783 h 386947"/>
              <a:gd name="connsiteX1" fmla="*/ 1258470 w 5548307"/>
              <a:gd name="connsiteY1" fmla="*/ 132678 h 386947"/>
              <a:gd name="connsiteX2" fmla="*/ 2476110 w 5548307"/>
              <a:gd name="connsiteY2" fmla="*/ 1888 h 386947"/>
              <a:gd name="connsiteX3" fmla="*/ 3449139 w 5548307"/>
              <a:gd name="connsiteY3" fmla="*/ 66995 h 386947"/>
              <a:gd name="connsiteX4" fmla="*/ 4620640 w 5548307"/>
              <a:gd name="connsiteY4" fmla="*/ 226428 h 386947"/>
              <a:gd name="connsiteX5" fmla="*/ 5541188 w 5548307"/>
              <a:gd name="connsiteY5" fmla="*/ 386947 h 386947"/>
              <a:gd name="connsiteX0" fmla="*/ 0 w 5606075"/>
              <a:gd name="connsiteY0" fmla="*/ 372783 h 392000"/>
              <a:gd name="connsiteX1" fmla="*/ 1258470 w 5606075"/>
              <a:gd name="connsiteY1" fmla="*/ 132678 h 392000"/>
              <a:gd name="connsiteX2" fmla="*/ 2476110 w 5606075"/>
              <a:gd name="connsiteY2" fmla="*/ 1888 h 392000"/>
              <a:gd name="connsiteX3" fmla="*/ 3449139 w 5606075"/>
              <a:gd name="connsiteY3" fmla="*/ 66995 h 392000"/>
              <a:gd name="connsiteX4" fmla="*/ 4620640 w 5606075"/>
              <a:gd name="connsiteY4" fmla="*/ 226428 h 392000"/>
              <a:gd name="connsiteX5" fmla="*/ 5599451 w 5606075"/>
              <a:gd name="connsiteY5" fmla="*/ 392000 h 392000"/>
              <a:gd name="connsiteX0" fmla="*/ 0 w 5605896"/>
              <a:gd name="connsiteY0" fmla="*/ 372783 h 392000"/>
              <a:gd name="connsiteX1" fmla="*/ 1258470 w 5605896"/>
              <a:gd name="connsiteY1" fmla="*/ 132678 h 392000"/>
              <a:gd name="connsiteX2" fmla="*/ 2476110 w 5605896"/>
              <a:gd name="connsiteY2" fmla="*/ 1888 h 392000"/>
              <a:gd name="connsiteX3" fmla="*/ 3449139 w 5605896"/>
              <a:gd name="connsiteY3" fmla="*/ 66995 h 392000"/>
              <a:gd name="connsiteX4" fmla="*/ 4597336 w 5605896"/>
              <a:gd name="connsiteY4" fmla="*/ 226428 h 392000"/>
              <a:gd name="connsiteX5" fmla="*/ 5599451 w 5605896"/>
              <a:gd name="connsiteY5" fmla="*/ 392000 h 392000"/>
              <a:gd name="connsiteX0" fmla="*/ 0 w 5605896"/>
              <a:gd name="connsiteY0" fmla="*/ 376572 h 395789"/>
              <a:gd name="connsiteX1" fmla="*/ 1165250 w 5605896"/>
              <a:gd name="connsiteY1" fmla="*/ 207202 h 395789"/>
              <a:gd name="connsiteX2" fmla="*/ 2476110 w 5605896"/>
              <a:gd name="connsiteY2" fmla="*/ 5677 h 395789"/>
              <a:gd name="connsiteX3" fmla="*/ 3449139 w 5605896"/>
              <a:gd name="connsiteY3" fmla="*/ 70784 h 395789"/>
              <a:gd name="connsiteX4" fmla="*/ 4597336 w 5605896"/>
              <a:gd name="connsiteY4" fmla="*/ 230217 h 395789"/>
              <a:gd name="connsiteX5" fmla="*/ 5599451 w 5605896"/>
              <a:gd name="connsiteY5" fmla="*/ 395789 h 395789"/>
              <a:gd name="connsiteX0" fmla="*/ 0 w 5605896"/>
              <a:gd name="connsiteY0" fmla="*/ 407230 h 426447"/>
              <a:gd name="connsiteX1" fmla="*/ 1165250 w 5605896"/>
              <a:gd name="connsiteY1" fmla="*/ 237860 h 426447"/>
              <a:gd name="connsiteX2" fmla="*/ 2476110 w 5605896"/>
              <a:gd name="connsiteY2" fmla="*/ 36335 h 426447"/>
              <a:gd name="connsiteX3" fmla="*/ 3996807 w 5605896"/>
              <a:gd name="connsiteY3" fmla="*/ 5445 h 426447"/>
              <a:gd name="connsiteX4" fmla="*/ 3449139 w 5605896"/>
              <a:gd name="connsiteY4" fmla="*/ 101442 h 426447"/>
              <a:gd name="connsiteX5" fmla="*/ 4597336 w 5605896"/>
              <a:gd name="connsiteY5" fmla="*/ 260875 h 426447"/>
              <a:gd name="connsiteX6" fmla="*/ 5599451 w 5605896"/>
              <a:gd name="connsiteY6" fmla="*/ 426447 h 426447"/>
              <a:gd name="connsiteX0" fmla="*/ 0 w 5605896"/>
              <a:gd name="connsiteY0" fmla="*/ 407230 h 426447"/>
              <a:gd name="connsiteX1" fmla="*/ 1165250 w 5605896"/>
              <a:gd name="connsiteY1" fmla="*/ 237860 h 426447"/>
              <a:gd name="connsiteX2" fmla="*/ 2476110 w 5605896"/>
              <a:gd name="connsiteY2" fmla="*/ 36335 h 426447"/>
              <a:gd name="connsiteX3" fmla="*/ 3996807 w 5605896"/>
              <a:gd name="connsiteY3" fmla="*/ 5445 h 426447"/>
              <a:gd name="connsiteX4" fmla="*/ 4765871 w 5605896"/>
              <a:gd name="connsiteY4" fmla="*/ 141862 h 426447"/>
              <a:gd name="connsiteX5" fmla="*/ 4597336 w 5605896"/>
              <a:gd name="connsiteY5" fmla="*/ 260875 h 426447"/>
              <a:gd name="connsiteX6" fmla="*/ 5599451 w 5605896"/>
              <a:gd name="connsiteY6" fmla="*/ 426447 h 426447"/>
              <a:gd name="connsiteX0" fmla="*/ 0 w 5708521"/>
              <a:gd name="connsiteY0" fmla="*/ 407230 h 426447"/>
              <a:gd name="connsiteX1" fmla="*/ 1165250 w 5708521"/>
              <a:gd name="connsiteY1" fmla="*/ 237860 h 426447"/>
              <a:gd name="connsiteX2" fmla="*/ 2476110 w 5708521"/>
              <a:gd name="connsiteY2" fmla="*/ 36335 h 426447"/>
              <a:gd name="connsiteX3" fmla="*/ 3996807 w 5708521"/>
              <a:gd name="connsiteY3" fmla="*/ 5445 h 426447"/>
              <a:gd name="connsiteX4" fmla="*/ 4765871 w 5708521"/>
              <a:gd name="connsiteY4" fmla="*/ 141862 h 426447"/>
              <a:gd name="connsiteX5" fmla="*/ 5529536 w 5708521"/>
              <a:gd name="connsiteY5" fmla="*/ 240665 h 426447"/>
              <a:gd name="connsiteX6" fmla="*/ 5599451 w 5708521"/>
              <a:gd name="connsiteY6" fmla="*/ 426447 h 426447"/>
              <a:gd name="connsiteX0" fmla="*/ 0 w 6307430"/>
              <a:gd name="connsiteY0" fmla="*/ 407230 h 446657"/>
              <a:gd name="connsiteX1" fmla="*/ 1165250 w 6307430"/>
              <a:gd name="connsiteY1" fmla="*/ 237860 h 446657"/>
              <a:gd name="connsiteX2" fmla="*/ 2476110 w 6307430"/>
              <a:gd name="connsiteY2" fmla="*/ 36335 h 446657"/>
              <a:gd name="connsiteX3" fmla="*/ 3996807 w 6307430"/>
              <a:gd name="connsiteY3" fmla="*/ 5445 h 446657"/>
              <a:gd name="connsiteX4" fmla="*/ 4765871 w 6307430"/>
              <a:gd name="connsiteY4" fmla="*/ 141862 h 446657"/>
              <a:gd name="connsiteX5" fmla="*/ 5529536 w 6307430"/>
              <a:gd name="connsiteY5" fmla="*/ 240665 h 446657"/>
              <a:gd name="connsiteX6" fmla="*/ 6298601 w 6307430"/>
              <a:gd name="connsiteY6" fmla="*/ 446657 h 446657"/>
              <a:gd name="connsiteX0" fmla="*/ 0 w 6307430"/>
              <a:gd name="connsiteY0" fmla="*/ 407230 h 446657"/>
              <a:gd name="connsiteX1" fmla="*/ 1165250 w 6307430"/>
              <a:gd name="connsiteY1" fmla="*/ 237860 h 446657"/>
              <a:gd name="connsiteX2" fmla="*/ 2476110 w 6307430"/>
              <a:gd name="connsiteY2" fmla="*/ 36335 h 446657"/>
              <a:gd name="connsiteX3" fmla="*/ 3996807 w 6307430"/>
              <a:gd name="connsiteY3" fmla="*/ 5445 h 446657"/>
              <a:gd name="connsiteX4" fmla="*/ 4660999 w 6307430"/>
              <a:gd name="connsiteY4" fmla="*/ 96390 h 446657"/>
              <a:gd name="connsiteX5" fmla="*/ 5529536 w 6307430"/>
              <a:gd name="connsiteY5" fmla="*/ 240665 h 446657"/>
              <a:gd name="connsiteX6" fmla="*/ 6298601 w 6307430"/>
              <a:gd name="connsiteY6" fmla="*/ 446657 h 446657"/>
              <a:gd name="connsiteX0" fmla="*/ 0 w 6307430"/>
              <a:gd name="connsiteY0" fmla="*/ 407230 h 446657"/>
              <a:gd name="connsiteX1" fmla="*/ 1165250 w 6307430"/>
              <a:gd name="connsiteY1" fmla="*/ 237860 h 446657"/>
              <a:gd name="connsiteX2" fmla="*/ 2476110 w 6307430"/>
              <a:gd name="connsiteY2" fmla="*/ 36335 h 446657"/>
              <a:gd name="connsiteX3" fmla="*/ 3996808 w 6307430"/>
              <a:gd name="connsiteY3" fmla="*/ 5445 h 446657"/>
              <a:gd name="connsiteX4" fmla="*/ 4660999 w 6307430"/>
              <a:gd name="connsiteY4" fmla="*/ 96390 h 446657"/>
              <a:gd name="connsiteX5" fmla="*/ 5529536 w 6307430"/>
              <a:gd name="connsiteY5" fmla="*/ 240665 h 446657"/>
              <a:gd name="connsiteX6" fmla="*/ 6298601 w 6307430"/>
              <a:gd name="connsiteY6" fmla="*/ 446657 h 446657"/>
              <a:gd name="connsiteX0" fmla="*/ 0 w 6307430"/>
              <a:gd name="connsiteY0" fmla="*/ 407230 h 446657"/>
              <a:gd name="connsiteX1" fmla="*/ 1165250 w 6307430"/>
              <a:gd name="connsiteY1" fmla="*/ 237860 h 446657"/>
              <a:gd name="connsiteX2" fmla="*/ 2476110 w 6307430"/>
              <a:gd name="connsiteY2" fmla="*/ 36335 h 446657"/>
              <a:gd name="connsiteX3" fmla="*/ 3728800 w 6307430"/>
              <a:gd name="connsiteY3" fmla="*/ 5445 h 446657"/>
              <a:gd name="connsiteX4" fmla="*/ 4660999 w 6307430"/>
              <a:gd name="connsiteY4" fmla="*/ 96390 h 446657"/>
              <a:gd name="connsiteX5" fmla="*/ 5529536 w 6307430"/>
              <a:gd name="connsiteY5" fmla="*/ 240665 h 446657"/>
              <a:gd name="connsiteX6" fmla="*/ 6298601 w 6307430"/>
              <a:gd name="connsiteY6" fmla="*/ 446657 h 446657"/>
              <a:gd name="connsiteX0" fmla="*/ 0 w 6307430"/>
              <a:gd name="connsiteY0" fmla="*/ 406448 h 445875"/>
              <a:gd name="connsiteX1" fmla="*/ 1992577 w 6307430"/>
              <a:gd name="connsiteY1" fmla="*/ 211816 h 445875"/>
              <a:gd name="connsiteX2" fmla="*/ 2476110 w 6307430"/>
              <a:gd name="connsiteY2" fmla="*/ 35553 h 445875"/>
              <a:gd name="connsiteX3" fmla="*/ 3728800 w 6307430"/>
              <a:gd name="connsiteY3" fmla="*/ 4663 h 445875"/>
              <a:gd name="connsiteX4" fmla="*/ 4660999 w 6307430"/>
              <a:gd name="connsiteY4" fmla="*/ 95608 h 445875"/>
              <a:gd name="connsiteX5" fmla="*/ 5529536 w 6307430"/>
              <a:gd name="connsiteY5" fmla="*/ 239883 h 445875"/>
              <a:gd name="connsiteX6" fmla="*/ 6298601 w 6307430"/>
              <a:gd name="connsiteY6" fmla="*/ 445875 h 445875"/>
              <a:gd name="connsiteX0" fmla="*/ 0 w 6307430"/>
              <a:gd name="connsiteY0" fmla="*/ 404543 h 443970"/>
              <a:gd name="connsiteX1" fmla="*/ 1992577 w 6307430"/>
              <a:gd name="connsiteY1" fmla="*/ 209911 h 443970"/>
              <a:gd name="connsiteX2" fmla="*/ 2814032 w 6307430"/>
              <a:gd name="connsiteY2" fmla="*/ 48806 h 443970"/>
              <a:gd name="connsiteX3" fmla="*/ 3728800 w 6307430"/>
              <a:gd name="connsiteY3" fmla="*/ 2758 h 443970"/>
              <a:gd name="connsiteX4" fmla="*/ 4660999 w 6307430"/>
              <a:gd name="connsiteY4" fmla="*/ 93703 h 443970"/>
              <a:gd name="connsiteX5" fmla="*/ 5529536 w 6307430"/>
              <a:gd name="connsiteY5" fmla="*/ 237978 h 443970"/>
              <a:gd name="connsiteX6" fmla="*/ 6298601 w 6307430"/>
              <a:gd name="connsiteY6" fmla="*/ 443970 h 443970"/>
              <a:gd name="connsiteX0" fmla="*/ 0 w 6307430"/>
              <a:gd name="connsiteY0" fmla="*/ 438613 h 478040"/>
              <a:gd name="connsiteX1" fmla="*/ 1992577 w 6307430"/>
              <a:gd name="connsiteY1" fmla="*/ 243981 h 478040"/>
              <a:gd name="connsiteX2" fmla="*/ 2814032 w 6307430"/>
              <a:gd name="connsiteY2" fmla="*/ 82876 h 478040"/>
              <a:gd name="connsiteX3" fmla="*/ 3379225 w 6307430"/>
              <a:gd name="connsiteY3" fmla="*/ 1460 h 478040"/>
              <a:gd name="connsiteX4" fmla="*/ 4660999 w 6307430"/>
              <a:gd name="connsiteY4" fmla="*/ 127773 h 478040"/>
              <a:gd name="connsiteX5" fmla="*/ 5529536 w 6307430"/>
              <a:gd name="connsiteY5" fmla="*/ 272048 h 478040"/>
              <a:gd name="connsiteX6" fmla="*/ 6298601 w 6307430"/>
              <a:gd name="connsiteY6" fmla="*/ 478040 h 478040"/>
              <a:gd name="connsiteX0" fmla="*/ 0 w 6307430"/>
              <a:gd name="connsiteY0" fmla="*/ 438613 h 478040"/>
              <a:gd name="connsiteX1" fmla="*/ 1992577 w 6307430"/>
              <a:gd name="connsiteY1" fmla="*/ 243981 h 478040"/>
              <a:gd name="connsiteX2" fmla="*/ 2814032 w 6307430"/>
              <a:gd name="connsiteY2" fmla="*/ 82876 h 478040"/>
              <a:gd name="connsiteX3" fmla="*/ 3379225 w 6307430"/>
              <a:gd name="connsiteY3" fmla="*/ 1460 h 478040"/>
              <a:gd name="connsiteX4" fmla="*/ 4299771 w 6307430"/>
              <a:gd name="connsiteY4" fmla="*/ 188403 h 478040"/>
              <a:gd name="connsiteX5" fmla="*/ 5529536 w 6307430"/>
              <a:gd name="connsiteY5" fmla="*/ 272048 h 478040"/>
              <a:gd name="connsiteX6" fmla="*/ 6298601 w 6307430"/>
              <a:gd name="connsiteY6" fmla="*/ 478040 h 478040"/>
              <a:gd name="connsiteX0" fmla="*/ 0 w 6303182"/>
              <a:gd name="connsiteY0" fmla="*/ 438613 h 478040"/>
              <a:gd name="connsiteX1" fmla="*/ 1992577 w 6303182"/>
              <a:gd name="connsiteY1" fmla="*/ 243981 h 478040"/>
              <a:gd name="connsiteX2" fmla="*/ 2814032 w 6303182"/>
              <a:gd name="connsiteY2" fmla="*/ 82876 h 478040"/>
              <a:gd name="connsiteX3" fmla="*/ 3379225 w 6303182"/>
              <a:gd name="connsiteY3" fmla="*/ 1460 h 478040"/>
              <a:gd name="connsiteX4" fmla="*/ 4299771 w 6303182"/>
              <a:gd name="connsiteY4" fmla="*/ 188403 h 478040"/>
              <a:gd name="connsiteX5" fmla="*/ 4946911 w 6303182"/>
              <a:gd name="connsiteY5" fmla="*/ 327626 h 478040"/>
              <a:gd name="connsiteX6" fmla="*/ 6298601 w 6303182"/>
              <a:gd name="connsiteY6" fmla="*/ 478040 h 478040"/>
              <a:gd name="connsiteX0" fmla="*/ 0 w 5440873"/>
              <a:gd name="connsiteY0" fmla="*/ 438613 h 438613"/>
              <a:gd name="connsiteX1" fmla="*/ 1992577 w 5440873"/>
              <a:gd name="connsiteY1" fmla="*/ 243981 h 438613"/>
              <a:gd name="connsiteX2" fmla="*/ 2814032 w 5440873"/>
              <a:gd name="connsiteY2" fmla="*/ 82876 h 438613"/>
              <a:gd name="connsiteX3" fmla="*/ 3379225 w 5440873"/>
              <a:gd name="connsiteY3" fmla="*/ 1460 h 438613"/>
              <a:gd name="connsiteX4" fmla="*/ 4299771 w 5440873"/>
              <a:gd name="connsiteY4" fmla="*/ 188403 h 438613"/>
              <a:gd name="connsiteX5" fmla="*/ 4946911 w 5440873"/>
              <a:gd name="connsiteY5" fmla="*/ 327626 h 438613"/>
              <a:gd name="connsiteX6" fmla="*/ 5424665 w 5440873"/>
              <a:gd name="connsiteY6" fmla="*/ 351728 h 438613"/>
              <a:gd name="connsiteX0" fmla="*/ 0 w 5434589"/>
              <a:gd name="connsiteY0" fmla="*/ 438613 h 438613"/>
              <a:gd name="connsiteX1" fmla="*/ 1992577 w 5434589"/>
              <a:gd name="connsiteY1" fmla="*/ 243981 h 438613"/>
              <a:gd name="connsiteX2" fmla="*/ 2814032 w 5434589"/>
              <a:gd name="connsiteY2" fmla="*/ 82876 h 438613"/>
              <a:gd name="connsiteX3" fmla="*/ 3379225 w 5434589"/>
              <a:gd name="connsiteY3" fmla="*/ 1460 h 438613"/>
              <a:gd name="connsiteX4" fmla="*/ 4299771 w 5434589"/>
              <a:gd name="connsiteY4" fmla="*/ 188403 h 438613"/>
              <a:gd name="connsiteX5" fmla="*/ 4725514 w 5434589"/>
              <a:gd name="connsiteY5" fmla="*/ 297311 h 438613"/>
              <a:gd name="connsiteX6" fmla="*/ 5424665 w 5434589"/>
              <a:gd name="connsiteY6" fmla="*/ 351728 h 438613"/>
              <a:gd name="connsiteX0" fmla="*/ 0 w 5434589"/>
              <a:gd name="connsiteY0" fmla="*/ 438613 h 438613"/>
              <a:gd name="connsiteX1" fmla="*/ 1992577 w 5434589"/>
              <a:gd name="connsiteY1" fmla="*/ 243981 h 438613"/>
              <a:gd name="connsiteX2" fmla="*/ 2814032 w 5434589"/>
              <a:gd name="connsiteY2" fmla="*/ 82876 h 438613"/>
              <a:gd name="connsiteX3" fmla="*/ 3379225 w 5434589"/>
              <a:gd name="connsiteY3" fmla="*/ 1460 h 438613"/>
              <a:gd name="connsiteX4" fmla="*/ 4124984 w 5434589"/>
              <a:gd name="connsiteY4" fmla="*/ 173246 h 438613"/>
              <a:gd name="connsiteX5" fmla="*/ 4725514 w 5434589"/>
              <a:gd name="connsiteY5" fmla="*/ 297311 h 438613"/>
              <a:gd name="connsiteX6" fmla="*/ 5424665 w 5434589"/>
              <a:gd name="connsiteY6" fmla="*/ 351728 h 438613"/>
              <a:gd name="connsiteX0" fmla="*/ 0 w 5434589"/>
              <a:gd name="connsiteY0" fmla="*/ 438613 h 438613"/>
              <a:gd name="connsiteX1" fmla="*/ 1992577 w 5434589"/>
              <a:gd name="connsiteY1" fmla="*/ 243981 h 438613"/>
              <a:gd name="connsiteX2" fmla="*/ 2814032 w 5434589"/>
              <a:gd name="connsiteY2" fmla="*/ 82876 h 438613"/>
              <a:gd name="connsiteX3" fmla="*/ 3379225 w 5434589"/>
              <a:gd name="connsiteY3" fmla="*/ 1460 h 438613"/>
              <a:gd name="connsiteX4" fmla="*/ 4124984 w 5434589"/>
              <a:gd name="connsiteY4" fmla="*/ 173246 h 438613"/>
              <a:gd name="connsiteX5" fmla="*/ 4725514 w 5434589"/>
              <a:gd name="connsiteY5" fmla="*/ 297311 h 438613"/>
              <a:gd name="connsiteX6" fmla="*/ 5424665 w 5434589"/>
              <a:gd name="connsiteY6" fmla="*/ 351728 h 438613"/>
              <a:gd name="connsiteX0" fmla="*/ 0 w 5271454"/>
              <a:gd name="connsiteY0" fmla="*/ 312301 h 351728"/>
              <a:gd name="connsiteX1" fmla="*/ 1829442 w 5271454"/>
              <a:gd name="connsiteY1" fmla="*/ 243981 h 351728"/>
              <a:gd name="connsiteX2" fmla="*/ 2650897 w 5271454"/>
              <a:gd name="connsiteY2" fmla="*/ 82876 h 351728"/>
              <a:gd name="connsiteX3" fmla="*/ 3216090 w 5271454"/>
              <a:gd name="connsiteY3" fmla="*/ 1460 h 351728"/>
              <a:gd name="connsiteX4" fmla="*/ 3961849 w 5271454"/>
              <a:gd name="connsiteY4" fmla="*/ 173246 h 351728"/>
              <a:gd name="connsiteX5" fmla="*/ 4562379 w 5271454"/>
              <a:gd name="connsiteY5" fmla="*/ 297311 h 351728"/>
              <a:gd name="connsiteX6" fmla="*/ 5261530 w 5271454"/>
              <a:gd name="connsiteY6" fmla="*/ 351728 h 351728"/>
              <a:gd name="connsiteX0" fmla="*/ 0 w 5271454"/>
              <a:gd name="connsiteY0" fmla="*/ 312301 h 351728"/>
              <a:gd name="connsiteX1" fmla="*/ 1829442 w 5271454"/>
              <a:gd name="connsiteY1" fmla="*/ 243981 h 351728"/>
              <a:gd name="connsiteX2" fmla="*/ 2650897 w 5271454"/>
              <a:gd name="connsiteY2" fmla="*/ 82876 h 351728"/>
              <a:gd name="connsiteX3" fmla="*/ 3216090 w 5271454"/>
              <a:gd name="connsiteY3" fmla="*/ 1460 h 351728"/>
              <a:gd name="connsiteX4" fmla="*/ 3961849 w 5271454"/>
              <a:gd name="connsiteY4" fmla="*/ 173246 h 351728"/>
              <a:gd name="connsiteX5" fmla="*/ 4562379 w 5271454"/>
              <a:gd name="connsiteY5" fmla="*/ 297311 h 351728"/>
              <a:gd name="connsiteX6" fmla="*/ 5261530 w 5271454"/>
              <a:gd name="connsiteY6" fmla="*/ 351728 h 351728"/>
              <a:gd name="connsiteX0" fmla="*/ 0 w 5271454"/>
              <a:gd name="connsiteY0" fmla="*/ 312301 h 351728"/>
              <a:gd name="connsiteX1" fmla="*/ 1911010 w 5271454"/>
              <a:gd name="connsiteY1" fmla="*/ 243981 h 351728"/>
              <a:gd name="connsiteX2" fmla="*/ 2650897 w 5271454"/>
              <a:gd name="connsiteY2" fmla="*/ 82876 h 351728"/>
              <a:gd name="connsiteX3" fmla="*/ 3216090 w 5271454"/>
              <a:gd name="connsiteY3" fmla="*/ 1460 h 351728"/>
              <a:gd name="connsiteX4" fmla="*/ 3961849 w 5271454"/>
              <a:gd name="connsiteY4" fmla="*/ 173246 h 351728"/>
              <a:gd name="connsiteX5" fmla="*/ 4562379 w 5271454"/>
              <a:gd name="connsiteY5" fmla="*/ 297311 h 351728"/>
              <a:gd name="connsiteX6" fmla="*/ 5261530 w 5271454"/>
              <a:gd name="connsiteY6" fmla="*/ 351728 h 351728"/>
              <a:gd name="connsiteX0" fmla="*/ 0 w 5271454"/>
              <a:gd name="connsiteY0" fmla="*/ 312301 h 351728"/>
              <a:gd name="connsiteX1" fmla="*/ 1911010 w 5271454"/>
              <a:gd name="connsiteY1" fmla="*/ 243981 h 351728"/>
              <a:gd name="connsiteX2" fmla="*/ 2650897 w 5271454"/>
              <a:gd name="connsiteY2" fmla="*/ 82876 h 351728"/>
              <a:gd name="connsiteX3" fmla="*/ 3216090 w 5271454"/>
              <a:gd name="connsiteY3" fmla="*/ 1460 h 351728"/>
              <a:gd name="connsiteX4" fmla="*/ 3961849 w 5271454"/>
              <a:gd name="connsiteY4" fmla="*/ 173246 h 351728"/>
              <a:gd name="connsiteX5" fmla="*/ 4562379 w 5271454"/>
              <a:gd name="connsiteY5" fmla="*/ 297311 h 351728"/>
              <a:gd name="connsiteX6" fmla="*/ 5261530 w 5271454"/>
              <a:gd name="connsiteY6" fmla="*/ 351728 h 351728"/>
              <a:gd name="connsiteX0" fmla="*/ 0 w 5271454"/>
              <a:gd name="connsiteY0" fmla="*/ 312301 h 351728"/>
              <a:gd name="connsiteX1" fmla="*/ 1911010 w 5271454"/>
              <a:gd name="connsiteY1" fmla="*/ 243981 h 351728"/>
              <a:gd name="connsiteX2" fmla="*/ 2650897 w 5271454"/>
              <a:gd name="connsiteY2" fmla="*/ 82876 h 351728"/>
              <a:gd name="connsiteX3" fmla="*/ 3216090 w 5271454"/>
              <a:gd name="connsiteY3" fmla="*/ 1460 h 351728"/>
              <a:gd name="connsiteX4" fmla="*/ 3961849 w 5271454"/>
              <a:gd name="connsiteY4" fmla="*/ 173246 h 351728"/>
              <a:gd name="connsiteX5" fmla="*/ 4562379 w 5271454"/>
              <a:gd name="connsiteY5" fmla="*/ 297311 h 351728"/>
              <a:gd name="connsiteX6" fmla="*/ 5261530 w 5271454"/>
              <a:gd name="connsiteY6" fmla="*/ 351728 h 351728"/>
              <a:gd name="connsiteX0" fmla="*/ 0 w 5271454"/>
              <a:gd name="connsiteY0" fmla="*/ 312301 h 351728"/>
              <a:gd name="connsiteX1" fmla="*/ 1911010 w 5271454"/>
              <a:gd name="connsiteY1" fmla="*/ 243981 h 351728"/>
              <a:gd name="connsiteX2" fmla="*/ 2650897 w 5271454"/>
              <a:gd name="connsiteY2" fmla="*/ 82876 h 351728"/>
              <a:gd name="connsiteX3" fmla="*/ 3216090 w 5271454"/>
              <a:gd name="connsiteY3" fmla="*/ 1460 h 351728"/>
              <a:gd name="connsiteX4" fmla="*/ 3961849 w 5271454"/>
              <a:gd name="connsiteY4" fmla="*/ 173246 h 351728"/>
              <a:gd name="connsiteX5" fmla="*/ 4562379 w 5271454"/>
              <a:gd name="connsiteY5" fmla="*/ 297311 h 351728"/>
              <a:gd name="connsiteX6" fmla="*/ 5261530 w 5271454"/>
              <a:gd name="connsiteY6" fmla="*/ 351728 h 351728"/>
              <a:gd name="connsiteX0" fmla="*/ 0 w 5271454"/>
              <a:gd name="connsiteY0" fmla="*/ 312301 h 351728"/>
              <a:gd name="connsiteX1" fmla="*/ 1911010 w 5271454"/>
              <a:gd name="connsiteY1" fmla="*/ 243981 h 351728"/>
              <a:gd name="connsiteX2" fmla="*/ 2650897 w 5271454"/>
              <a:gd name="connsiteY2" fmla="*/ 82876 h 351728"/>
              <a:gd name="connsiteX3" fmla="*/ 3216090 w 5271454"/>
              <a:gd name="connsiteY3" fmla="*/ 1460 h 351728"/>
              <a:gd name="connsiteX4" fmla="*/ 3950197 w 5271454"/>
              <a:gd name="connsiteY4" fmla="*/ 147984 h 351728"/>
              <a:gd name="connsiteX5" fmla="*/ 4562379 w 5271454"/>
              <a:gd name="connsiteY5" fmla="*/ 297311 h 351728"/>
              <a:gd name="connsiteX6" fmla="*/ 5261530 w 5271454"/>
              <a:gd name="connsiteY6" fmla="*/ 351728 h 351728"/>
              <a:gd name="connsiteX0" fmla="*/ 0 w 5271454"/>
              <a:gd name="connsiteY0" fmla="*/ 312301 h 351728"/>
              <a:gd name="connsiteX1" fmla="*/ 1911010 w 5271454"/>
              <a:gd name="connsiteY1" fmla="*/ 243981 h 351728"/>
              <a:gd name="connsiteX2" fmla="*/ 2650897 w 5271454"/>
              <a:gd name="connsiteY2" fmla="*/ 82876 h 351728"/>
              <a:gd name="connsiteX3" fmla="*/ 3216090 w 5271454"/>
              <a:gd name="connsiteY3" fmla="*/ 1460 h 351728"/>
              <a:gd name="connsiteX4" fmla="*/ 3950197 w 5271454"/>
              <a:gd name="connsiteY4" fmla="*/ 147984 h 351728"/>
              <a:gd name="connsiteX5" fmla="*/ 4562379 w 5271454"/>
              <a:gd name="connsiteY5" fmla="*/ 297311 h 351728"/>
              <a:gd name="connsiteX6" fmla="*/ 5261530 w 5271454"/>
              <a:gd name="connsiteY6" fmla="*/ 351728 h 351728"/>
              <a:gd name="connsiteX0" fmla="*/ 0 w 5271454"/>
              <a:gd name="connsiteY0" fmla="*/ 312301 h 351728"/>
              <a:gd name="connsiteX1" fmla="*/ 1911010 w 5271454"/>
              <a:gd name="connsiteY1" fmla="*/ 243981 h 351728"/>
              <a:gd name="connsiteX2" fmla="*/ 2650897 w 5271454"/>
              <a:gd name="connsiteY2" fmla="*/ 82876 h 351728"/>
              <a:gd name="connsiteX3" fmla="*/ 3216090 w 5271454"/>
              <a:gd name="connsiteY3" fmla="*/ 1460 h 351728"/>
              <a:gd name="connsiteX4" fmla="*/ 3950197 w 5271454"/>
              <a:gd name="connsiteY4" fmla="*/ 147984 h 351728"/>
              <a:gd name="connsiteX5" fmla="*/ 4562379 w 5271454"/>
              <a:gd name="connsiteY5" fmla="*/ 297311 h 351728"/>
              <a:gd name="connsiteX6" fmla="*/ 5261530 w 5271454"/>
              <a:gd name="connsiteY6" fmla="*/ 351728 h 351728"/>
              <a:gd name="connsiteX0" fmla="*/ 0 w 5363265"/>
              <a:gd name="connsiteY0" fmla="*/ 312301 h 318471"/>
              <a:gd name="connsiteX1" fmla="*/ 1911010 w 5363265"/>
              <a:gd name="connsiteY1" fmla="*/ 243981 h 318471"/>
              <a:gd name="connsiteX2" fmla="*/ 2650897 w 5363265"/>
              <a:gd name="connsiteY2" fmla="*/ 82876 h 318471"/>
              <a:gd name="connsiteX3" fmla="*/ 3216090 w 5363265"/>
              <a:gd name="connsiteY3" fmla="*/ 1460 h 318471"/>
              <a:gd name="connsiteX4" fmla="*/ 3950197 w 5363265"/>
              <a:gd name="connsiteY4" fmla="*/ 147984 h 318471"/>
              <a:gd name="connsiteX5" fmla="*/ 4562379 w 5363265"/>
              <a:gd name="connsiteY5" fmla="*/ 297311 h 318471"/>
              <a:gd name="connsiteX6" fmla="*/ 5354750 w 5363265"/>
              <a:gd name="connsiteY6" fmla="*/ 291098 h 318471"/>
              <a:gd name="connsiteX0" fmla="*/ 0 w 5363265"/>
              <a:gd name="connsiteY0" fmla="*/ 312301 h 312301"/>
              <a:gd name="connsiteX1" fmla="*/ 1911010 w 5363265"/>
              <a:gd name="connsiteY1" fmla="*/ 243981 h 312301"/>
              <a:gd name="connsiteX2" fmla="*/ 2650897 w 5363265"/>
              <a:gd name="connsiteY2" fmla="*/ 82876 h 312301"/>
              <a:gd name="connsiteX3" fmla="*/ 3216090 w 5363265"/>
              <a:gd name="connsiteY3" fmla="*/ 1460 h 312301"/>
              <a:gd name="connsiteX4" fmla="*/ 3950197 w 5363265"/>
              <a:gd name="connsiteY4" fmla="*/ 147984 h 312301"/>
              <a:gd name="connsiteX5" fmla="*/ 4562379 w 5363265"/>
              <a:gd name="connsiteY5" fmla="*/ 272049 h 312301"/>
              <a:gd name="connsiteX6" fmla="*/ 5354750 w 5363265"/>
              <a:gd name="connsiteY6" fmla="*/ 291098 h 312301"/>
              <a:gd name="connsiteX0" fmla="*/ 0 w 5363732"/>
              <a:gd name="connsiteY0" fmla="*/ 312301 h 312301"/>
              <a:gd name="connsiteX1" fmla="*/ 1911010 w 5363732"/>
              <a:gd name="connsiteY1" fmla="*/ 243981 h 312301"/>
              <a:gd name="connsiteX2" fmla="*/ 2650897 w 5363732"/>
              <a:gd name="connsiteY2" fmla="*/ 82876 h 312301"/>
              <a:gd name="connsiteX3" fmla="*/ 3216090 w 5363732"/>
              <a:gd name="connsiteY3" fmla="*/ 1460 h 312301"/>
              <a:gd name="connsiteX4" fmla="*/ 3950197 w 5363732"/>
              <a:gd name="connsiteY4" fmla="*/ 147984 h 312301"/>
              <a:gd name="connsiteX5" fmla="*/ 4562379 w 5363732"/>
              <a:gd name="connsiteY5" fmla="*/ 272049 h 312301"/>
              <a:gd name="connsiteX6" fmla="*/ 5354750 w 5363732"/>
              <a:gd name="connsiteY6" fmla="*/ 291098 h 312301"/>
              <a:gd name="connsiteX0" fmla="*/ 0 w 5363732"/>
              <a:gd name="connsiteY0" fmla="*/ 312301 h 312301"/>
              <a:gd name="connsiteX1" fmla="*/ 1911010 w 5363732"/>
              <a:gd name="connsiteY1" fmla="*/ 243981 h 312301"/>
              <a:gd name="connsiteX2" fmla="*/ 2650897 w 5363732"/>
              <a:gd name="connsiteY2" fmla="*/ 82876 h 312301"/>
              <a:gd name="connsiteX3" fmla="*/ 3216090 w 5363732"/>
              <a:gd name="connsiteY3" fmla="*/ 1460 h 312301"/>
              <a:gd name="connsiteX4" fmla="*/ 3950197 w 5363732"/>
              <a:gd name="connsiteY4" fmla="*/ 132826 h 312301"/>
              <a:gd name="connsiteX5" fmla="*/ 4562379 w 5363732"/>
              <a:gd name="connsiteY5" fmla="*/ 272049 h 312301"/>
              <a:gd name="connsiteX6" fmla="*/ 5354750 w 5363732"/>
              <a:gd name="connsiteY6" fmla="*/ 291098 h 312301"/>
              <a:gd name="connsiteX0" fmla="*/ 0 w 5363732"/>
              <a:gd name="connsiteY0" fmla="*/ 312301 h 312301"/>
              <a:gd name="connsiteX1" fmla="*/ 1911010 w 5363732"/>
              <a:gd name="connsiteY1" fmla="*/ 243981 h 312301"/>
              <a:gd name="connsiteX2" fmla="*/ 2650897 w 5363732"/>
              <a:gd name="connsiteY2" fmla="*/ 82876 h 312301"/>
              <a:gd name="connsiteX3" fmla="*/ 3216090 w 5363732"/>
              <a:gd name="connsiteY3" fmla="*/ 1460 h 312301"/>
              <a:gd name="connsiteX4" fmla="*/ 3950197 w 5363732"/>
              <a:gd name="connsiteY4" fmla="*/ 132826 h 312301"/>
              <a:gd name="connsiteX5" fmla="*/ 4562379 w 5363732"/>
              <a:gd name="connsiteY5" fmla="*/ 272049 h 312301"/>
              <a:gd name="connsiteX6" fmla="*/ 5354750 w 5363732"/>
              <a:gd name="connsiteY6" fmla="*/ 291098 h 312301"/>
              <a:gd name="connsiteX0" fmla="*/ 0 w 5363732"/>
              <a:gd name="connsiteY0" fmla="*/ 312265 h 312265"/>
              <a:gd name="connsiteX1" fmla="*/ 1911010 w 5363732"/>
              <a:gd name="connsiteY1" fmla="*/ 233840 h 312265"/>
              <a:gd name="connsiteX2" fmla="*/ 2650897 w 5363732"/>
              <a:gd name="connsiteY2" fmla="*/ 82840 h 312265"/>
              <a:gd name="connsiteX3" fmla="*/ 3216090 w 5363732"/>
              <a:gd name="connsiteY3" fmla="*/ 1424 h 312265"/>
              <a:gd name="connsiteX4" fmla="*/ 3950197 w 5363732"/>
              <a:gd name="connsiteY4" fmla="*/ 132790 h 312265"/>
              <a:gd name="connsiteX5" fmla="*/ 4562379 w 5363732"/>
              <a:gd name="connsiteY5" fmla="*/ 272013 h 312265"/>
              <a:gd name="connsiteX6" fmla="*/ 5354750 w 5363732"/>
              <a:gd name="connsiteY6" fmla="*/ 291062 h 312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363732" h="312265">
                <a:moveTo>
                  <a:pt x="0" y="312265"/>
                </a:moveTo>
                <a:cubicBezTo>
                  <a:pt x="691382" y="309702"/>
                  <a:pt x="1312848" y="286928"/>
                  <a:pt x="1911010" y="233840"/>
                </a:cubicBezTo>
                <a:cubicBezTo>
                  <a:pt x="2381958" y="140025"/>
                  <a:pt x="2433384" y="121576"/>
                  <a:pt x="2650897" y="82840"/>
                </a:cubicBezTo>
                <a:cubicBezTo>
                  <a:pt x="2868410" y="44104"/>
                  <a:pt x="3053919" y="-9427"/>
                  <a:pt x="3216090" y="1424"/>
                </a:cubicBezTo>
                <a:cubicBezTo>
                  <a:pt x="3378261" y="12275"/>
                  <a:pt x="3599579" y="44746"/>
                  <a:pt x="3950197" y="132790"/>
                </a:cubicBezTo>
                <a:cubicBezTo>
                  <a:pt x="4277509" y="205677"/>
                  <a:pt x="4304982" y="224582"/>
                  <a:pt x="4562379" y="272013"/>
                </a:cubicBezTo>
                <a:cubicBezTo>
                  <a:pt x="4892612" y="309243"/>
                  <a:pt x="5440475" y="287887"/>
                  <a:pt x="5354750" y="291062"/>
                </a:cubicBezTo>
              </a:path>
            </a:pathLst>
          </a:cu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ln>
                <a:solidFill>
                  <a:schemeClr val="accent6"/>
                </a:solidFill>
              </a:ln>
              <a:solidFill>
                <a:schemeClr val="accent6"/>
              </a:solidFill>
            </a:endParaRPr>
          </a:p>
        </p:txBody>
      </p:sp>
      <p:sp>
        <p:nvSpPr>
          <p:cNvPr id="39" name="TextBox 38">
            <a:extLst>
              <a:ext uri="{FF2B5EF4-FFF2-40B4-BE49-F238E27FC236}">
                <a16:creationId xmlns:a16="http://schemas.microsoft.com/office/drawing/2014/main" xmlns="" id="{C9245834-E373-4833-9E24-A2D61C0A0EA6}"/>
              </a:ext>
            </a:extLst>
          </p:cNvPr>
          <p:cNvSpPr txBox="1"/>
          <p:nvPr/>
        </p:nvSpPr>
        <p:spPr>
          <a:xfrm>
            <a:off x="5801454" y="2627914"/>
            <a:ext cx="2585067" cy="369332"/>
          </a:xfrm>
          <a:prstGeom prst="rect">
            <a:avLst/>
          </a:prstGeom>
          <a:noFill/>
        </p:spPr>
        <p:txBody>
          <a:bodyPr wrap="none" rtlCol="0">
            <a:spAutoFit/>
          </a:bodyPr>
          <a:lstStyle/>
          <a:p>
            <a:r>
              <a:rPr lang="en-ZA" sz="1600" dirty="0">
                <a:solidFill>
                  <a:srgbClr val="C00000"/>
                </a:solidFill>
                <a:latin typeface="+mj-lt"/>
              </a:rPr>
              <a:t>Sustainability </a:t>
            </a:r>
            <a:r>
              <a:rPr lang="en-ZA" b="1" dirty="0">
                <a:solidFill>
                  <a:srgbClr val="C00000"/>
                </a:solidFill>
                <a:latin typeface="+mj-lt"/>
              </a:rPr>
              <a:t>&lt;</a:t>
            </a:r>
            <a:r>
              <a:rPr lang="en-ZA" sz="1600" dirty="0">
                <a:solidFill>
                  <a:srgbClr val="C00000"/>
                </a:solidFill>
                <a:latin typeface="+mj-lt"/>
              </a:rPr>
              <a:t> Development</a:t>
            </a:r>
          </a:p>
        </p:txBody>
      </p:sp>
      <p:sp>
        <p:nvSpPr>
          <p:cNvPr id="41" name="TextBox 40">
            <a:extLst>
              <a:ext uri="{FF2B5EF4-FFF2-40B4-BE49-F238E27FC236}">
                <a16:creationId xmlns:a16="http://schemas.microsoft.com/office/drawing/2014/main" xmlns="" id="{0A9A9086-3464-4649-9841-2949744D9C5A}"/>
              </a:ext>
            </a:extLst>
          </p:cNvPr>
          <p:cNvSpPr txBox="1"/>
          <p:nvPr/>
        </p:nvSpPr>
        <p:spPr>
          <a:xfrm>
            <a:off x="6365259" y="3803926"/>
            <a:ext cx="2280496" cy="338554"/>
          </a:xfrm>
          <a:prstGeom prst="rect">
            <a:avLst/>
          </a:prstGeom>
          <a:noFill/>
        </p:spPr>
        <p:txBody>
          <a:bodyPr wrap="none" rtlCol="0">
            <a:spAutoFit/>
          </a:bodyPr>
          <a:lstStyle/>
          <a:p>
            <a:r>
              <a:rPr lang="en-ZA" sz="1600" b="1" dirty="0">
                <a:solidFill>
                  <a:schemeClr val="accent6"/>
                </a:solidFill>
                <a:latin typeface="+mj-lt"/>
              </a:rPr>
              <a:t>Sustainable Development</a:t>
            </a:r>
          </a:p>
        </p:txBody>
      </p:sp>
      <p:cxnSp>
        <p:nvCxnSpPr>
          <p:cNvPr id="42" name="Straight Connector 41">
            <a:extLst>
              <a:ext uri="{FF2B5EF4-FFF2-40B4-BE49-F238E27FC236}">
                <a16:creationId xmlns:a16="http://schemas.microsoft.com/office/drawing/2014/main" xmlns="" id="{13332B6E-D2C5-4440-A593-7E4F7ED7320F}"/>
              </a:ext>
            </a:extLst>
          </p:cNvPr>
          <p:cNvCxnSpPr>
            <a:cxnSpLocks/>
          </p:cNvCxnSpPr>
          <p:nvPr/>
        </p:nvCxnSpPr>
        <p:spPr>
          <a:xfrm>
            <a:off x="4375033" y="2937125"/>
            <a:ext cx="0" cy="173541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5114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wipe(left)">
                                      <p:cBhvr>
                                        <p:cTn id="12" dur="500"/>
                                        <p:tgtEl>
                                          <p:spTgt spid="20"/>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wipe(left)">
                                      <p:cBhvr>
                                        <p:cTn id="15" dur="500"/>
                                        <p:tgtEl>
                                          <p:spTgt spid="23"/>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9"/>
                                        </p:tgtEl>
                                        <p:attrNameLst>
                                          <p:attrName>style.visibility</p:attrName>
                                        </p:attrNameLst>
                                      </p:cBhvr>
                                      <p:to>
                                        <p:strVal val="visible"/>
                                      </p:to>
                                    </p:set>
                                    <p:animEffect transition="in" filter="wipe(left)">
                                      <p:cBhvr>
                                        <p:cTn id="18" dur="500"/>
                                        <p:tgtEl>
                                          <p:spTgt spid="39"/>
                                        </p:tgtEl>
                                      </p:cBhvr>
                                    </p:animEffect>
                                  </p:childTnLst>
                                </p:cTn>
                              </p:par>
                              <p:par>
                                <p:cTn id="19" presetID="22" presetClass="entr" presetSubtype="4" fill="hold" nodeType="withEffect">
                                  <p:stCondLst>
                                    <p:cond delay="0"/>
                                  </p:stCondLst>
                                  <p:childTnLst>
                                    <p:set>
                                      <p:cBhvr>
                                        <p:cTn id="20" dur="1" fill="hold">
                                          <p:stCondLst>
                                            <p:cond delay="0"/>
                                          </p:stCondLst>
                                        </p:cTn>
                                        <p:tgtEl>
                                          <p:spTgt spid="42"/>
                                        </p:tgtEl>
                                        <p:attrNameLst>
                                          <p:attrName>style.visibility</p:attrName>
                                        </p:attrNameLst>
                                      </p:cBhvr>
                                      <p:to>
                                        <p:strVal val="visible"/>
                                      </p:to>
                                    </p:set>
                                    <p:animEffect transition="in" filter="wipe(down)">
                                      <p:cBhvr>
                                        <p:cTn id="21" dur="500"/>
                                        <p:tgtEl>
                                          <p:spTgt spid="42"/>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41"/>
                                        </p:tgtEl>
                                        <p:attrNameLst>
                                          <p:attrName>style.visibility</p:attrName>
                                        </p:attrNameLst>
                                      </p:cBhvr>
                                      <p:to>
                                        <p:strVal val="visible"/>
                                      </p:to>
                                    </p:set>
                                    <p:animEffect transition="in" filter="fade">
                                      <p:cBhvr>
                                        <p:cTn id="26" dur="500"/>
                                        <p:tgtEl>
                                          <p:spTgt spid="41"/>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5"/>
                                        </p:tgtEl>
                                        <p:attrNameLst>
                                          <p:attrName>style.visibility</p:attrName>
                                        </p:attrNameLst>
                                      </p:cBhvr>
                                      <p:to>
                                        <p:strVal val="visible"/>
                                      </p:to>
                                    </p:set>
                                    <p:animEffect transition="in" filter="fade">
                                      <p:cBhvr>
                                        <p:cTn id="29" dur="500"/>
                                        <p:tgtEl>
                                          <p:spTgt spid="35"/>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500"/>
                                        <p:tgtEl>
                                          <p:spTgt spid="15"/>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45"/>
                                        </p:tgtEl>
                                        <p:attrNameLst>
                                          <p:attrName>style.visibility</p:attrName>
                                        </p:attrNameLst>
                                      </p:cBhvr>
                                      <p:to>
                                        <p:strVal val="visible"/>
                                      </p:to>
                                    </p:set>
                                    <p:animEffect transition="in" filter="fade">
                                      <p:cBhvr>
                                        <p:cTn id="37"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15" grpId="0"/>
      <p:bldP spid="23" grpId="0" animBg="1"/>
      <p:bldP spid="35" grpId="0" animBg="1"/>
      <p:bldP spid="39" grpId="0"/>
      <p:bldP spid="4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CD922A50-52E2-4B14-AE88-9AED7D4AFC62}"/>
              </a:ext>
            </a:extLst>
          </p:cNvPr>
          <p:cNvSpPr txBox="1">
            <a:spLocks/>
          </p:cNvSpPr>
          <p:nvPr/>
        </p:nvSpPr>
        <p:spPr>
          <a:xfrm>
            <a:off x="393469" y="321823"/>
            <a:ext cx="10616738" cy="6036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ZA" sz="2400" b="1" spc="30">
                <a:solidFill>
                  <a:schemeClr val="bg2">
                    <a:lumMod val="25000"/>
                  </a:schemeClr>
                </a:solidFill>
                <a:latin typeface="+mn-lt"/>
              </a:rPr>
              <a:t>WHAT CAN DFIs DO?</a:t>
            </a:r>
          </a:p>
        </p:txBody>
      </p:sp>
      <p:sp>
        <p:nvSpPr>
          <p:cNvPr id="7" name="Title 1">
            <a:extLst>
              <a:ext uri="{FF2B5EF4-FFF2-40B4-BE49-F238E27FC236}">
                <a16:creationId xmlns:a16="http://schemas.microsoft.com/office/drawing/2014/main" xmlns="" id="{4E3EB37E-A0A3-48EA-95D9-80B4B67570BE}"/>
              </a:ext>
            </a:extLst>
          </p:cNvPr>
          <p:cNvSpPr txBox="1">
            <a:spLocks/>
          </p:cNvSpPr>
          <p:nvPr/>
        </p:nvSpPr>
        <p:spPr>
          <a:xfrm>
            <a:off x="393469" y="771893"/>
            <a:ext cx="10616738" cy="6036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ZA" sz="2400" spc="30">
                <a:solidFill>
                  <a:schemeClr val="bg2">
                    <a:lumMod val="25000"/>
                  </a:schemeClr>
                </a:solidFill>
                <a:latin typeface="+mn-lt"/>
              </a:rPr>
              <a:t>A JUST TRANSITION – POWER GENERATION SECTOR</a:t>
            </a:r>
          </a:p>
        </p:txBody>
      </p:sp>
      <p:sp>
        <p:nvSpPr>
          <p:cNvPr id="8" name="Rectangle 7">
            <a:extLst>
              <a:ext uri="{FF2B5EF4-FFF2-40B4-BE49-F238E27FC236}">
                <a16:creationId xmlns:a16="http://schemas.microsoft.com/office/drawing/2014/main" xmlns="" id="{04BB6D49-BA30-48B7-9674-F363FE9FA73D}"/>
              </a:ext>
            </a:extLst>
          </p:cNvPr>
          <p:cNvSpPr/>
          <p:nvPr/>
        </p:nvSpPr>
        <p:spPr>
          <a:xfrm>
            <a:off x="317268" y="1566154"/>
            <a:ext cx="7112232" cy="867930"/>
          </a:xfrm>
          <a:prstGeom prst="rect">
            <a:avLst/>
          </a:prstGeom>
        </p:spPr>
        <p:txBody>
          <a:bodyPr wrap="square">
            <a:spAutoFit/>
          </a:bodyPr>
          <a:lstStyle/>
          <a:p>
            <a:pPr lvl="0">
              <a:lnSpc>
                <a:spcPct val="90000"/>
              </a:lnSpc>
              <a:spcBef>
                <a:spcPts val="1000"/>
              </a:spcBef>
            </a:pPr>
            <a:r>
              <a:rPr lang="en-ZA" sz="2800" b="1">
                <a:solidFill>
                  <a:schemeClr val="accent6"/>
                </a:solidFill>
              </a:rPr>
              <a:t>Direct investments towards activities that create decent jobs in the shift to renewables.</a:t>
            </a:r>
          </a:p>
        </p:txBody>
      </p:sp>
      <p:sp>
        <p:nvSpPr>
          <p:cNvPr id="12" name="Rectangle 11">
            <a:extLst>
              <a:ext uri="{FF2B5EF4-FFF2-40B4-BE49-F238E27FC236}">
                <a16:creationId xmlns:a16="http://schemas.microsoft.com/office/drawing/2014/main" xmlns="" id="{AE18B063-FEA4-4A0C-A3A8-F3DCC55F28B2}"/>
              </a:ext>
            </a:extLst>
          </p:cNvPr>
          <p:cNvSpPr/>
          <p:nvPr/>
        </p:nvSpPr>
        <p:spPr>
          <a:xfrm>
            <a:off x="393469" y="5500688"/>
            <a:ext cx="8074256" cy="867930"/>
          </a:xfrm>
          <a:prstGeom prst="rect">
            <a:avLst/>
          </a:prstGeom>
        </p:spPr>
        <p:txBody>
          <a:bodyPr wrap="square">
            <a:spAutoFit/>
          </a:bodyPr>
          <a:lstStyle/>
          <a:p>
            <a:pPr lvl="0">
              <a:lnSpc>
                <a:spcPct val="90000"/>
              </a:lnSpc>
              <a:spcBef>
                <a:spcPts val="1000"/>
              </a:spcBef>
            </a:pPr>
            <a:r>
              <a:rPr lang="en-ZA" sz="2800" b="1"/>
              <a:t>+</a:t>
            </a:r>
            <a:r>
              <a:rPr lang="en-ZA" sz="2800" b="1">
                <a:solidFill>
                  <a:schemeClr val="accent6"/>
                </a:solidFill>
              </a:rPr>
              <a:t> </a:t>
            </a:r>
            <a:r>
              <a:rPr lang="en-ZA" sz="2800" b="1"/>
              <a:t>ensure that companies and projects comply with social, environmental, and human rights standards.</a:t>
            </a:r>
          </a:p>
        </p:txBody>
      </p:sp>
      <p:grpSp>
        <p:nvGrpSpPr>
          <p:cNvPr id="29" name="Group 28">
            <a:extLst>
              <a:ext uri="{FF2B5EF4-FFF2-40B4-BE49-F238E27FC236}">
                <a16:creationId xmlns:a16="http://schemas.microsoft.com/office/drawing/2014/main" xmlns="" id="{E374A668-BCAD-4DDE-855E-C8B1EF778A77}"/>
              </a:ext>
            </a:extLst>
          </p:cNvPr>
          <p:cNvGrpSpPr/>
          <p:nvPr/>
        </p:nvGrpSpPr>
        <p:grpSpPr>
          <a:xfrm>
            <a:off x="466338" y="2830610"/>
            <a:ext cx="2181224" cy="2126993"/>
            <a:chOff x="466338" y="2830610"/>
            <a:chExt cx="2181224" cy="2126993"/>
          </a:xfrm>
        </p:grpSpPr>
        <p:sp>
          <p:nvSpPr>
            <p:cNvPr id="9" name="TextBox 8">
              <a:extLst>
                <a:ext uri="{FF2B5EF4-FFF2-40B4-BE49-F238E27FC236}">
                  <a16:creationId xmlns:a16="http://schemas.microsoft.com/office/drawing/2014/main" xmlns="" id="{8B1C1492-446E-4F86-A53D-36D4813EF8DC}"/>
                </a:ext>
              </a:extLst>
            </p:cNvPr>
            <p:cNvSpPr txBox="1"/>
            <p:nvPr/>
          </p:nvSpPr>
          <p:spPr>
            <a:xfrm>
              <a:off x="466338" y="4311272"/>
              <a:ext cx="2181224" cy="646331"/>
            </a:xfrm>
            <a:prstGeom prst="rect">
              <a:avLst/>
            </a:prstGeom>
            <a:noFill/>
          </p:spPr>
          <p:txBody>
            <a:bodyPr wrap="square" rtlCol="0">
              <a:spAutoFit/>
            </a:bodyPr>
            <a:lstStyle/>
            <a:p>
              <a:pPr algn="ctr"/>
              <a:r>
                <a:rPr lang="en-ZA" b="1"/>
                <a:t>Build green industrial capacity </a:t>
              </a:r>
            </a:p>
          </p:txBody>
        </p:sp>
        <p:pic>
          <p:nvPicPr>
            <p:cNvPr id="14" name="Graphic 13" descr="Factory">
              <a:extLst>
                <a:ext uri="{FF2B5EF4-FFF2-40B4-BE49-F238E27FC236}">
                  <a16:creationId xmlns:a16="http://schemas.microsoft.com/office/drawing/2014/main" xmlns="" id="{DA708B33-646C-4EF9-90F5-B0D1198BB98E}"/>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850751" y="2830610"/>
              <a:ext cx="1439626" cy="1439626"/>
            </a:xfrm>
            <a:prstGeom prst="rect">
              <a:avLst/>
            </a:prstGeom>
          </p:spPr>
        </p:pic>
      </p:grpSp>
      <p:grpSp>
        <p:nvGrpSpPr>
          <p:cNvPr id="30" name="Group 29">
            <a:extLst>
              <a:ext uri="{FF2B5EF4-FFF2-40B4-BE49-F238E27FC236}">
                <a16:creationId xmlns:a16="http://schemas.microsoft.com/office/drawing/2014/main" xmlns="" id="{3490D239-1839-4796-B260-F0F44141D064}"/>
              </a:ext>
            </a:extLst>
          </p:cNvPr>
          <p:cNvGrpSpPr/>
          <p:nvPr/>
        </p:nvGrpSpPr>
        <p:grpSpPr>
          <a:xfrm>
            <a:off x="3017041" y="2983751"/>
            <a:ext cx="3028265" cy="1969170"/>
            <a:chOff x="3067735" y="2988432"/>
            <a:chExt cx="3028265" cy="1969170"/>
          </a:xfrm>
        </p:grpSpPr>
        <p:sp>
          <p:nvSpPr>
            <p:cNvPr id="10" name="TextBox 9">
              <a:extLst>
                <a:ext uri="{FF2B5EF4-FFF2-40B4-BE49-F238E27FC236}">
                  <a16:creationId xmlns:a16="http://schemas.microsoft.com/office/drawing/2014/main" xmlns="" id="{BDC5B83A-20AF-4653-AF50-C5F4B66889C4}"/>
                </a:ext>
              </a:extLst>
            </p:cNvPr>
            <p:cNvSpPr txBox="1"/>
            <p:nvPr/>
          </p:nvSpPr>
          <p:spPr>
            <a:xfrm>
              <a:off x="3067735" y="4311272"/>
              <a:ext cx="3028265" cy="646330"/>
            </a:xfrm>
            <a:prstGeom prst="rect">
              <a:avLst/>
            </a:prstGeom>
            <a:noFill/>
          </p:spPr>
          <p:txBody>
            <a:bodyPr wrap="square" rtlCol="0">
              <a:spAutoFit/>
            </a:bodyPr>
            <a:lstStyle/>
            <a:p>
              <a:pPr algn="ctr"/>
              <a:r>
                <a:rPr lang="en-ZA" b="1"/>
                <a:t>Target specific areas of ESG value chains</a:t>
              </a:r>
            </a:p>
          </p:txBody>
        </p:sp>
        <p:pic>
          <p:nvPicPr>
            <p:cNvPr id="24" name="Graphic 23" descr="Wind Turbines">
              <a:extLst>
                <a:ext uri="{FF2B5EF4-FFF2-40B4-BE49-F238E27FC236}">
                  <a16:creationId xmlns:a16="http://schemas.microsoft.com/office/drawing/2014/main" xmlns="" id="{A6B78AA9-34E5-415F-BBF2-3D568E8E299B}"/>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3873384" y="2988432"/>
              <a:ext cx="1281804" cy="1281804"/>
            </a:xfrm>
            <a:prstGeom prst="rect">
              <a:avLst/>
            </a:prstGeom>
          </p:spPr>
        </p:pic>
      </p:grpSp>
      <p:grpSp>
        <p:nvGrpSpPr>
          <p:cNvPr id="31" name="Group 30">
            <a:extLst>
              <a:ext uri="{FF2B5EF4-FFF2-40B4-BE49-F238E27FC236}">
                <a16:creationId xmlns:a16="http://schemas.microsoft.com/office/drawing/2014/main" xmlns="" id="{D2217CC2-8326-4164-859A-AE5BB07B7FB1}"/>
              </a:ext>
            </a:extLst>
          </p:cNvPr>
          <p:cNvGrpSpPr/>
          <p:nvPr/>
        </p:nvGrpSpPr>
        <p:grpSpPr>
          <a:xfrm>
            <a:off x="6605282" y="3082447"/>
            <a:ext cx="2181225" cy="1875156"/>
            <a:chOff x="6605282" y="3082447"/>
            <a:chExt cx="2181225" cy="1875156"/>
          </a:xfrm>
        </p:grpSpPr>
        <p:sp>
          <p:nvSpPr>
            <p:cNvPr id="11" name="TextBox 10">
              <a:extLst>
                <a:ext uri="{FF2B5EF4-FFF2-40B4-BE49-F238E27FC236}">
                  <a16:creationId xmlns:a16="http://schemas.microsoft.com/office/drawing/2014/main" xmlns="" id="{82AD5A65-449B-466E-8857-785661C51361}"/>
                </a:ext>
              </a:extLst>
            </p:cNvPr>
            <p:cNvSpPr txBox="1"/>
            <p:nvPr/>
          </p:nvSpPr>
          <p:spPr>
            <a:xfrm>
              <a:off x="6605282" y="4311272"/>
              <a:ext cx="2181225" cy="646331"/>
            </a:xfrm>
            <a:prstGeom prst="rect">
              <a:avLst/>
            </a:prstGeom>
            <a:noFill/>
          </p:spPr>
          <p:txBody>
            <a:bodyPr wrap="square" rtlCol="0">
              <a:spAutoFit/>
            </a:bodyPr>
            <a:lstStyle/>
            <a:p>
              <a:pPr algn="ctr"/>
              <a:r>
                <a:rPr lang="en-ZA" b="1"/>
                <a:t>Grow demand for renewables &amp; EGS</a:t>
              </a:r>
            </a:p>
          </p:txBody>
        </p:sp>
        <p:pic>
          <p:nvPicPr>
            <p:cNvPr id="25" name="Graphic 24" descr="Supply And Demand">
              <a:extLst>
                <a:ext uri="{FF2B5EF4-FFF2-40B4-BE49-F238E27FC236}">
                  <a16:creationId xmlns:a16="http://schemas.microsoft.com/office/drawing/2014/main" xmlns="" id="{FE11F08F-6F69-4326-8B56-F180195FC462}"/>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p:blipFill>
          <p:spPr>
            <a:xfrm>
              <a:off x="7003038" y="3082447"/>
              <a:ext cx="1187789" cy="1187789"/>
            </a:xfrm>
            <a:prstGeom prst="rect">
              <a:avLst/>
            </a:prstGeom>
          </p:spPr>
        </p:pic>
      </p:grpSp>
      <p:grpSp>
        <p:nvGrpSpPr>
          <p:cNvPr id="33" name="Group 32">
            <a:extLst>
              <a:ext uri="{FF2B5EF4-FFF2-40B4-BE49-F238E27FC236}">
                <a16:creationId xmlns:a16="http://schemas.microsoft.com/office/drawing/2014/main" xmlns="" id="{CE933AD8-DB82-48C4-99F8-0D4204A989A9}"/>
              </a:ext>
            </a:extLst>
          </p:cNvPr>
          <p:cNvGrpSpPr/>
          <p:nvPr/>
        </p:nvGrpSpPr>
        <p:grpSpPr>
          <a:xfrm>
            <a:off x="9386582" y="2830610"/>
            <a:ext cx="2181225" cy="1849994"/>
            <a:chOff x="9386582" y="2830610"/>
            <a:chExt cx="2181225" cy="1849994"/>
          </a:xfrm>
        </p:grpSpPr>
        <p:pic>
          <p:nvPicPr>
            <p:cNvPr id="26" name="Graphic 25" descr="Power Plant">
              <a:extLst>
                <a:ext uri="{FF2B5EF4-FFF2-40B4-BE49-F238E27FC236}">
                  <a16:creationId xmlns:a16="http://schemas.microsoft.com/office/drawing/2014/main" xmlns="" id="{98AACE17-C920-458E-AB7E-79C27132258F}"/>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xmlns="" r:embed="rId10"/>
                </a:ext>
              </a:extLst>
            </a:blip>
            <a:stretch>
              <a:fillRect/>
            </a:stretch>
          </p:blipFill>
          <p:spPr>
            <a:xfrm>
              <a:off x="9974296" y="3082447"/>
              <a:ext cx="1022211" cy="1022211"/>
            </a:xfrm>
            <a:prstGeom prst="rect">
              <a:avLst/>
            </a:prstGeom>
          </p:spPr>
        </p:pic>
        <p:grpSp>
          <p:nvGrpSpPr>
            <p:cNvPr id="32" name="Group 31">
              <a:extLst>
                <a:ext uri="{FF2B5EF4-FFF2-40B4-BE49-F238E27FC236}">
                  <a16:creationId xmlns:a16="http://schemas.microsoft.com/office/drawing/2014/main" xmlns="" id="{83C4E61C-C2B2-4694-8163-84A1C8271AA0}"/>
                </a:ext>
              </a:extLst>
            </p:cNvPr>
            <p:cNvGrpSpPr/>
            <p:nvPr/>
          </p:nvGrpSpPr>
          <p:grpSpPr>
            <a:xfrm>
              <a:off x="9386582" y="2830610"/>
              <a:ext cx="2181225" cy="1849994"/>
              <a:chOff x="9386582" y="2830610"/>
              <a:chExt cx="2181225" cy="1849994"/>
            </a:xfrm>
          </p:grpSpPr>
          <p:sp>
            <p:nvSpPr>
              <p:cNvPr id="21" name="TextBox 20">
                <a:extLst>
                  <a:ext uri="{FF2B5EF4-FFF2-40B4-BE49-F238E27FC236}">
                    <a16:creationId xmlns:a16="http://schemas.microsoft.com/office/drawing/2014/main" xmlns="" id="{B6F800B7-AD53-4F9F-B52D-7542395CDFBE}"/>
                  </a:ext>
                </a:extLst>
              </p:cNvPr>
              <p:cNvSpPr txBox="1"/>
              <p:nvPr/>
            </p:nvSpPr>
            <p:spPr>
              <a:xfrm>
                <a:off x="9386582" y="4311272"/>
                <a:ext cx="2181225" cy="369332"/>
              </a:xfrm>
              <a:prstGeom prst="rect">
                <a:avLst/>
              </a:prstGeom>
              <a:noFill/>
            </p:spPr>
            <p:txBody>
              <a:bodyPr wrap="square" rtlCol="0">
                <a:spAutoFit/>
              </a:bodyPr>
              <a:lstStyle/>
              <a:p>
                <a:pPr algn="ctr"/>
                <a:r>
                  <a:rPr lang="en-ZA" b="1">
                    <a:solidFill>
                      <a:srgbClr val="FF0000"/>
                    </a:solidFill>
                  </a:rPr>
                  <a:t>Stop financing coal!</a:t>
                </a:r>
              </a:p>
            </p:txBody>
          </p:sp>
          <p:pic>
            <p:nvPicPr>
              <p:cNvPr id="28" name="Graphic 27" descr="No sign">
                <a:extLst>
                  <a:ext uri="{FF2B5EF4-FFF2-40B4-BE49-F238E27FC236}">
                    <a16:creationId xmlns:a16="http://schemas.microsoft.com/office/drawing/2014/main" xmlns="" id="{A6D2A64A-3DFB-453B-9704-5C8F2A7CFA0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xmlns="" r:embed="rId12"/>
                  </a:ext>
                </a:extLst>
              </a:blip>
              <a:stretch>
                <a:fillRect/>
              </a:stretch>
            </p:blipFill>
            <p:spPr>
              <a:xfrm>
                <a:off x="9693545" y="2830610"/>
                <a:ext cx="1596690" cy="1596690"/>
              </a:xfrm>
              <a:prstGeom prst="rect">
                <a:avLst/>
              </a:prstGeom>
            </p:spPr>
          </p:pic>
        </p:grpSp>
      </p:grpSp>
    </p:spTree>
    <p:extLst>
      <p:ext uri="{BB962C8B-B14F-4D97-AF65-F5344CB8AC3E}">
        <p14:creationId xmlns:p14="http://schemas.microsoft.com/office/powerpoint/2010/main" val="946223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circle(out)">
                                      <p:cBhvr>
                                        <p:cTn id="7" dur="20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circle(in)">
                                      <p:cBhvr>
                                        <p:cTn id="12" dur="2000"/>
                                        <p:tgtEl>
                                          <p:spTgt spid="30"/>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32" fill="hold" nodeType="click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circle(out)">
                                      <p:cBhvr>
                                        <p:cTn id="17" dur="2000"/>
                                        <p:tgtEl>
                                          <p:spTgt spid="31"/>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circle(in)">
                                      <p:cBhvr>
                                        <p:cTn id="22" dur="2000"/>
                                        <p:tgtEl>
                                          <p:spTgt spid="3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CD922A50-52E2-4B14-AE88-9AED7D4AFC62}"/>
              </a:ext>
            </a:extLst>
          </p:cNvPr>
          <p:cNvSpPr txBox="1">
            <a:spLocks/>
          </p:cNvSpPr>
          <p:nvPr/>
        </p:nvSpPr>
        <p:spPr>
          <a:xfrm>
            <a:off x="393469" y="321823"/>
            <a:ext cx="10616738" cy="6036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ZA" sz="2400" b="1" spc="30" dirty="0">
                <a:solidFill>
                  <a:schemeClr val="bg2">
                    <a:lumMod val="25000"/>
                  </a:schemeClr>
                </a:solidFill>
                <a:latin typeface="+mn-lt"/>
              </a:rPr>
              <a:t>WHAT CAN DFI’S DO?</a:t>
            </a:r>
          </a:p>
        </p:txBody>
      </p:sp>
      <p:sp>
        <p:nvSpPr>
          <p:cNvPr id="7" name="Title 1">
            <a:extLst>
              <a:ext uri="{FF2B5EF4-FFF2-40B4-BE49-F238E27FC236}">
                <a16:creationId xmlns:a16="http://schemas.microsoft.com/office/drawing/2014/main" xmlns="" id="{4E3EB37E-A0A3-48EA-95D9-80B4B67570BE}"/>
              </a:ext>
            </a:extLst>
          </p:cNvPr>
          <p:cNvSpPr txBox="1">
            <a:spLocks/>
          </p:cNvSpPr>
          <p:nvPr/>
        </p:nvSpPr>
        <p:spPr>
          <a:xfrm>
            <a:off x="393469" y="771893"/>
            <a:ext cx="10616738" cy="6036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ZA" sz="2400" spc="30" dirty="0">
                <a:solidFill>
                  <a:schemeClr val="bg2">
                    <a:lumMod val="25000"/>
                  </a:schemeClr>
                </a:solidFill>
                <a:latin typeface="+mn-lt"/>
              </a:rPr>
              <a:t>A JUST RECOVERY</a:t>
            </a:r>
          </a:p>
        </p:txBody>
      </p:sp>
      <p:sp>
        <p:nvSpPr>
          <p:cNvPr id="3" name="Rectangle 2">
            <a:extLst>
              <a:ext uri="{FF2B5EF4-FFF2-40B4-BE49-F238E27FC236}">
                <a16:creationId xmlns:a16="http://schemas.microsoft.com/office/drawing/2014/main" xmlns="" id="{6E6A6D88-9A09-496E-9A2D-023670B9590B}"/>
              </a:ext>
            </a:extLst>
          </p:cNvPr>
          <p:cNvSpPr/>
          <p:nvPr/>
        </p:nvSpPr>
        <p:spPr>
          <a:xfrm>
            <a:off x="393469" y="5538210"/>
            <a:ext cx="6096000" cy="867930"/>
          </a:xfrm>
          <a:prstGeom prst="rect">
            <a:avLst/>
          </a:prstGeom>
        </p:spPr>
        <p:txBody>
          <a:bodyPr>
            <a:spAutoFit/>
          </a:bodyPr>
          <a:lstStyle/>
          <a:p>
            <a:pPr lvl="0">
              <a:lnSpc>
                <a:spcPct val="90000"/>
              </a:lnSpc>
              <a:spcBef>
                <a:spcPts val="1000"/>
              </a:spcBef>
            </a:pPr>
            <a:r>
              <a:rPr lang="en-ZA" sz="2800" b="1" dirty="0">
                <a:solidFill>
                  <a:schemeClr val="accent6"/>
                </a:solidFill>
              </a:rPr>
              <a:t>Solving today’s crisis should not lead us into another crisis tomorrow.</a:t>
            </a:r>
          </a:p>
        </p:txBody>
      </p:sp>
      <p:sp>
        <p:nvSpPr>
          <p:cNvPr id="8" name="Content Placeholder 2">
            <a:extLst>
              <a:ext uri="{FF2B5EF4-FFF2-40B4-BE49-F238E27FC236}">
                <a16:creationId xmlns:a16="http://schemas.microsoft.com/office/drawing/2014/main" xmlns="" id="{89ED04BD-6F6F-4B3C-A34B-4AA88B12537E}"/>
              </a:ext>
            </a:extLst>
          </p:cNvPr>
          <p:cNvSpPr>
            <a:spLocks noGrp="1"/>
          </p:cNvSpPr>
          <p:nvPr>
            <p:ph idx="1"/>
          </p:nvPr>
        </p:nvSpPr>
        <p:spPr>
          <a:xfrm>
            <a:off x="393469" y="1514475"/>
            <a:ext cx="7531331" cy="4014788"/>
          </a:xfrm>
        </p:spPr>
        <p:txBody>
          <a:bodyPr vert="horz" lIns="91440" tIns="45720" rIns="91440" bIns="45720" rtlCol="0" anchor="t">
            <a:normAutofit/>
          </a:bodyPr>
          <a:lstStyle/>
          <a:p>
            <a:pPr marL="0" indent="0">
              <a:buNone/>
            </a:pPr>
            <a:r>
              <a:rPr lang="en-ZA" b="1" dirty="0">
                <a:solidFill>
                  <a:schemeClr val="accent6"/>
                </a:solidFill>
              </a:rPr>
              <a:t>IDC COVID-19 relief</a:t>
            </a:r>
          </a:p>
          <a:p>
            <a:pPr marL="0" indent="0">
              <a:buNone/>
            </a:pPr>
            <a:r>
              <a:rPr lang="en-ZA" sz="2000" b="1" dirty="0"/>
              <a:t>Fund for distressed businesses</a:t>
            </a:r>
          </a:p>
          <a:p>
            <a:r>
              <a:rPr lang="en-ZA" sz="1800" dirty="0"/>
              <a:t>IDC clients and other businesses in sectors within IDCs mandate</a:t>
            </a:r>
          </a:p>
          <a:p>
            <a:r>
              <a:rPr lang="en-ZA" sz="1800" dirty="0"/>
              <a:t>Includes mining, industrial infrastructure, manufacturing, &amp; so on</a:t>
            </a:r>
            <a:r>
              <a:rPr lang="en-ZA" sz="2000" dirty="0"/>
              <a:t>. </a:t>
            </a:r>
          </a:p>
          <a:p>
            <a:pPr marL="0" indent="0">
              <a:buNone/>
            </a:pPr>
            <a:endParaRPr lang="en-ZA" sz="2000" dirty="0"/>
          </a:p>
          <a:p>
            <a:pPr marL="0" indent="0">
              <a:buNone/>
            </a:pPr>
            <a:r>
              <a:rPr lang="en-ZA" sz="2000" b="1" dirty="0"/>
              <a:t>Small industrial finance distress fund</a:t>
            </a:r>
          </a:p>
          <a:p>
            <a:r>
              <a:rPr lang="en-ZA" sz="1800" dirty="0"/>
              <a:t>IDC clients and other businesses in sectors within IDCs mandate</a:t>
            </a:r>
          </a:p>
          <a:p>
            <a:r>
              <a:rPr lang="en-ZA" sz="1800" dirty="0"/>
              <a:t>Short term working capital.</a:t>
            </a:r>
          </a:p>
          <a:p>
            <a:r>
              <a:rPr lang="en-ZA" sz="1800" dirty="0"/>
              <a:t>&lt; R50 million turnover</a:t>
            </a:r>
          </a:p>
          <a:p>
            <a:pPr marL="0" indent="0">
              <a:buNone/>
            </a:pPr>
            <a:endParaRPr lang="en-US" dirty="0">
              <a:solidFill>
                <a:schemeClr val="accent6"/>
              </a:solidFill>
            </a:endParaRPr>
          </a:p>
        </p:txBody>
      </p:sp>
      <p:sp>
        <p:nvSpPr>
          <p:cNvPr id="4" name="Right Brace 3">
            <a:extLst>
              <a:ext uri="{FF2B5EF4-FFF2-40B4-BE49-F238E27FC236}">
                <a16:creationId xmlns:a16="http://schemas.microsoft.com/office/drawing/2014/main" xmlns="" id="{24FE1FC4-D38D-4998-8E29-517C45883450}"/>
              </a:ext>
            </a:extLst>
          </p:cNvPr>
          <p:cNvSpPr/>
          <p:nvPr/>
        </p:nvSpPr>
        <p:spPr>
          <a:xfrm>
            <a:off x="7315198" y="1566862"/>
            <a:ext cx="590550" cy="3724275"/>
          </a:xfrm>
          <a:prstGeom prst="rightBrace">
            <a:avLst/>
          </a:prstGeom>
          <a:ln w="12700">
            <a:solidFill>
              <a:schemeClr val="accent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ZA"/>
          </a:p>
        </p:txBody>
      </p:sp>
      <p:sp>
        <p:nvSpPr>
          <p:cNvPr id="9" name="Rectangle 8">
            <a:extLst>
              <a:ext uri="{FF2B5EF4-FFF2-40B4-BE49-F238E27FC236}">
                <a16:creationId xmlns:a16="http://schemas.microsoft.com/office/drawing/2014/main" xmlns="" id="{8D9E3089-AA03-4165-9799-900B92278FD4}"/>
              </a:ext>
            </a:extLst>
          </p:cNvPr>
          <p:cNvSpPr/>
          <p:nvPr/>
        </p:nvSpPr>
        <p:spPr>
          <a:xfrm>
            <a:off x="393469" y="5529263"/>
            <a:ext cx="6096000" cy="867930"/>
          </a:xfrm>
          <a:prstGeom prst="rect">
            <a:avLst/>
          </a:prstGeom>
        </p:spPr>
        <p:txBody>
          <a:bodyPr>
            <a:spAutoFit/>
          </a:bodyPr>
          <a:lstStyle/>
          <a:p>
            <a:pPr lvl="0">
              <a:lnSpc>
                <a:spcPct val="90000"/>
              </a:lnSpc>
              <a:spcBef>
                <a:spcPts val="1000"/>
              </a:spcBef>
            </a:pPr>
            <a:r>
              <a:rPr lang="en-ZA" sz="2800" b="1" dirty="0">
                <a:solidFill>
                  <a:schemeClr val="accent6"/>
                </a:solidFill>
              </a:rPr>
              <a:t>Solving today’s crisis should not lead us into another crisis tomorrow.</a:t>
            </a:r>
          </a:p>
        </p:txBody>
      </p:sp>
      <p:sp>
        <p:nvSpPr>
          <p:cNvPr id="10" name="TextBox 9">
            <a:extLst>
              <a:ext uri="{FF2B5EF4-FFF2-40B4-BE49-F238E27FC236}">
                <a16:creationId xmlns:a16="http://schemas.microsoft.com/office/drawing/2014/main" xmlns="" id="{71D0B33B-FF13-4D83-A95A-9757CD06B414}"/>
              </a:ext>
            </a:extLst>
          </p:cNvPr>
          <p:cNvSpPr txBox="1"/>
          <p:nvPr/>
        </p:nvSpPr>
        <p:spPr>
          <a:xfrm>
            <a:off x="8477250" y="2244975"/>
            <a:ext cx="2747657" cy="646331"/>
          </a:xfrm>
          <a:prstGeom prst="rect">
            <a:avLst/>
          </a:prstGeom>
          <a:noFill/>
        </p:spPr>
        <p:txBody>
          <a:bodyPr wrap="square" rtlCol="0">
            <a:spAutoFit/>
          </a:bodyPr>
          <a:lstStyle/>
          <a:p>
            <a:r>
              <a:rPr lang="en-ZA" b="1" dirty="0"/>
              <a:t>Adopt energy efficiency measures </a:t>
            </a:r>
          </a:p>
        </p:txBody>
      </p:sp>
      <p:sp>
        <p:nvSpPr>
          <p:cNvPr id="11" name="TextBox 10">
            <a:extLst>
              <a:ext uri="{FF2B5EF4-FFF2-40B4-BE49-F238E27FC236}">
                <a16:creationId xmlns:a16="http://schemas.microsoft.com/office/drawing/2014/main" xmlns="" id="{1BB41C4F-448E-4BBE-A251-068C66065B17}"/>
              </a:ext>
            </a:extLst>
          </p:cNvPr>
          <p:cNvSpPr txBox="1"/>
          <p:nvPr/>
        </p:nvSpPr>
        <p:spPr>
          <a:xfrm>
            <a:off x="8477249" y="3026587"/>
            <a:ext cx="2747657" cy="646331"/>
          </a:xfrm>
          <a:prstGeom prst="rect">
            <a:avLst/>
          </a:prstGeom>
          <a:noFill/>
        </p:spPr>
        <p:txBody>
          <a:bodyPr wrap="square" rtlCol="0">
            <a:spAutoFit/>
          </a:bodyPr>
          <a:lstStyle/>
          <a:p>
            <a:r>
              <a:rPr lang="en-ZA" b="1" dirty="0"/>
              <a:t>Comply with human rights &amp; labour standards</a:t>
            </a:r>
          </a:p>
        </p:txBody>
      </p:sp>
      <p:sp>
        <p:nvSpPr>
          <p:cNvPr id="12" name="TextBox 11">
            <a:extLst>
              <a:ext uri="{FF2B5EF4-FFF2-40B4-BE49-F238E27FC236}">
                <a16:creationId xmlns:a16="http://schemas.microsoft.com/office/drawing/2014/main" xmlns="" id="{FAC4F889-7985-42A9-AA40-1786953217D9}"/>
              </a:ext>
            </a:extLst>
          </p:cNvPr>
          <p:cNvSpPr txBox="1"/>
          <p:nvPr/>
        </p:nvSpPr>
        <p:spPr>
          <a:xfrm>
            <a:off x="8477249" y="3811839"/>
            <a:ext cx="2747657" cy="646331"/>
          </a:xfrm>
          <a:prstGeom prst="rect">
            <a:avLst/>
          </a:prstGeom>
          <a:noFill/>
        </p:spPr>
        <p:txBody>
          <a:bodyPr wrap="square" rtlCol="0">
            <a:spAutoFit/>
          </a:bodyPr>
          <a:lstStyle/>
          <a:p>
            <a:r>
              <a:rPr lang="en-ZA" b="1" dirty="0"/>
              <a:t>Strive towards gender equality</a:t>
            </a:r>
          </a:p>
        </p:txBody>
      </p:sp>
      <p:sp>
        <p:nvSpPr>
          <p:cNvPr id="13" name="TextBox 12">
            <a:extLst>
              <a:ext uri="{FF2B5EF4-FFF2-40B4-BE49-F238E27FC236}">
                <a16:creationId xmlns:a16="http://schemas.microsoft.com/office/drawing/2014/main" xmlns="" id="{02E1FC36-75E3-427E-976C-18435CA650B6}"/>
              </a:ext>
            </a:extLst>
          </p:cNvPr>
          <p:cNvSpPr txBox="1"/>
          <p:nvPr/>
        </p:nvSpPr>
        <p:spPr>
          <a:xfrm>
            <a:off x="8477248" y="1435572"/>
            <a:ext cx="2747657" cy="646331"/>
          </a:xfrm>
          <a:prstGeom prst="rect">
            <a:avLst/>
          </a:prstGeom>
          <a:noFill/>
        </p:spPr>
        <p:txBody>
          <a:bodyPr wrap="square" rtlCol="0">
            <a:spAutoFit/>
          </a:bodyPr>
          <a:lstStyle/>
          <a:p>
            <a:r>
              <a:rPr lang="en-ZA" b="1" dirty="0"/>
              <a:t>Have a strategy to reduce direct &amp; indirect emissions </a:t>
            </a:r>
          </a:p>
        </p:txBody>
      </p:sp>
      <p:sp>
        <p:nvSpPr>
          <p:cNvPr id="14" name="TextBox 13">
            <a:extLst>
              <a:ext uri="{FF2B5EF4-FFF2-40B4-BE49-F238E27FC236}">
                <a16:creationId xmlns:a16="http://schemas.microsoft.com/office/drawing/2014/main" xmlns="" id="{AE9AE0FC-B397-41FF-844E-145352BA3987}"/>
              </a:ext>
            </a:extLst>
          </p:cNvPr>
          <p:cNvSpPr txBox="1"/>
          <p:nvPr/>
        </p:nvSpPr>
        <p:spPr>
          <a:xfrm>
            <a:off x="8477248" y="4690627"/>
            <a:ext cx="2747657" cy="1200329"/>
          </a:xfrm>
          <a:prstGeom prst="rect">
            <a:avLst/>
          </a:prstGeom>
          <a:noFill/>
        </p:spPr>
        <p:txBody>
          <a:bodyPr wrap="square" rtlCol="0">
            <a:spAutoFit/>
          </a:bodyPr>
          <a:lstStyle/>
          <a:p>
            <a:r>
              <a:rPr lang="en-ZA" b="1" dirty="0"/>
              <a:t>Adopt measures to prevent corruption</a:t>
            </a:r>
          </a:p>
          <a:p>
            <a:endParaRPr lang="en-ZA" b="1" dirty="0"/>
          </a:p>
          <a:p>
            <a:r>
              <a:rPr lang="en-ZA" dirty="0"/>
              <a:t>Amongst others</a:t>
            </a:r>
            <a:r>
              <a:rPr lang="en-ZA" b="1" dirty="0"/>
              <a:t>.</a:t>
            </a:r>
          </a:p>
        </p:txBody>
      </p:sp>
    </p:spTree>
    <p:extLst>
      <p:ext uri="{BB962C8B-B14F-4D97-AF65-F5344CB8AC3E}">
        <p14:creationId xmlns:p14="http://schemas.microsoft.com/office/powerpoint/2010/main" val="3090935448"/>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fade">
                                      <p:cBhvr>
                                        <p:cTn id="3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p:bldP spid="11" grpId="0"/>
      <p:bldP spid="12" grpId="0"/>
      <p:bldP spid="13" grpId="0"/>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3" descr="A close up of a map&#10;&#10;Description generated with high confidence">
            <a:extLst>
              <a:ext uri="{FF2B5EF4-FFF2-40B4-BE49-F238E27FC236}">
                <a16:creationId xmlns:a16="http://schemas.microsoft.com/office/drawing/2014/main" xmlns="" id="{22486691-C6D8-4F2D-8BDB-DD45E96293DC}"/>
              </a:ext>
            </a:extLst>
          </p:cNvPr>
          <p:cNvPicPr>
            <a:picLocks noChangeAspect="1"/>
          </p:cNvPicPr>
          <p:nvPr/>
        </p:nvPicPr>
        <p:blipFill rotWithShape="1">
          <a:blip r:embed="rId3"/>
          <a:srcRect l="2988" r="6212"/>
          <a:stretch/>
        </p:blipFill>
        <p:spPr>
          <a:xfrm>
            <a:off x="7751937" y="1228299"/>
            <a:ext cx="4178482" cy="4604534"/>
          </a:xfrm>
          <a:custGeom>
            <a:avLst/>
            <a:gdLst/>
            <a:ahLst/>
            <a:cxnLst/>
            <a:rect l="l" t="t" r="r" b="b"/>
            <a:pathLst>
              <a:path w="5620032" h="6856412">
                <a:moveTo>
                  <a:pt x="13187" y="0"/>
                </a:moveTo>
                <a:lnTo>
                  <a:pt x="5620032" y="0"/>
                </a:lnTo>
                <a:lnTo>
                  <a:pt x="5620032" y="6856412"/>
                </a:lnTo>
                <a:lnTo>
                  <a:pt x="0" y="6856412"/>
                </a:lnTo>
                <a:lnTo>
                  <a:pt x="64318" y="6298274"/>
                </a:lnTo>
                <a:cubicBezTo>
                  <a:pt x="203221" y="4970220"/>
                  <a:pt x="240510" y="3632077"/>
                  <a:pt x="97152" y="2276000"/>
                </a:cubicBezTo>
                <a:cubicBezTo>
                  <a:pt x="35713" y="1694824"/>
                  <a:pt x="7455" y="1116942"/>
                  <a:pt x="6154" y="541737"/>
                </a:cubicBezTo>
                <a:close/>
              </a:path>
            </a:pathLst>
          </a:custGeom>
        </p:spPr>
      </p:pic>
      <p:sp>
        <p:nvSpPr>
          <p:cNvPr id="6" name="Title 1">
            <a:extLst>
              <a:ext uri="{FF2B5EF4-FFF2-40B4-BE49-F238E27FC236}">
                <a16:creationId xmlns:a16="http://schemas.microsoft.com/office/drawing/2014/main" xmlns="" id="{0A5A6310-89F4-4595-B34E-41ED0E3023BB}"/>
              </a:ext>
            </a:extLst>
          </p:cNvPr>
          <p:cNvSpPr txBox="1">
            <a:spLocks/>
          </p:cNvSpPr>
          <p:nvPr/>
        </p:nvSpPr>
        <p:spPr>
          <a:xfrm>
            <a:off x="571996" y="315652"/>
            <a:ext cx="7781073" cy="1016214"/>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2800" b="1" spc="30">
                <a:latin typeface="Calibri"/>
                <a:cs typeface="Calibri"/>
              </a:rPr>
              <a:t>FINANCE &amp; INVESTMENT POLICIES: </a:t>
            </a:r>
            <a:r>
              <a:rPr lang="en-US" sz="2800" spc="30">
                <a:latin typeface="Calibri"/>
                <a:cs typeface="Calibri"/>
              </a:rPr>
              <a:t>LOOKING AHEAD – DEVELOPMENT MUST BE SUSTAINABLE</a:t>
            </a:r>
          </a:p>
        </p:txBody>
      </p:sp>
      <p:sp>
        <p:nvSpPr>
          <p:cNvPr id="3" name="Content Placeholder 2">
            <a:extLst>
              <a:ext uri="{FF2B5EF4-FFF2-40B4-BE49-F238E27FC236}">
                <a16:creationId xmlns:a16="http://schemas.microsoft.com/office/drawing/2014/main" xmlns="" id="{45844DAF-089F-4D70-9A94-DE3301A4C12C}"/>
              </a:ext>
            </a:extLst>
          </p:cNvPr>
          <p:cNvSpPr>
            <a:spLocks noGrp="1"/>
          </p:cNvSpPr>
          <p:nvPr>
            <p:ph idx="1"/>
          </p:nvPr>
        </p:nvSpPr>
        <p:spPr>
          <a:xfrm>
            <a:off x="469638" y="1580892"/>
            <a:ext cx="7985787" cy="4940772"/>
          </a:xfrm>
        </p:spPr>
        <p:txBody>
          <a:bodyPr vert="horz" lIns="91440" tIns="45720" rIns="91440" bIns="45720" rtlCol="0" anchor="t">
            <a:noAutofit/>
          </a:bodyPr>
          <a:lstStyle/>
          <a:p>
            <a:pPr marL="0"/>
            <a:r>
              <a:rPr lang="en-US" sz="2000" dirty="0"/>
              <a:t>DFIs </a:t>
            </a:r>
            <a:r>
              <a:rPr lang="en-US" sz="2000" b="1" dirty="0"/>
              <a:t>CAN</a:t>
            </a:r>
            <a:r>
              <a:rPr lang="en-US" sz="2000" dirty="0"/>
              <a:t> and </a:t>
            </a:r>
            <a:r>
              <a:rPr lang="en-US" sz="2000" b="1" dirty="0"/>
              <a:t>MUST </a:t>
            </a:r>
            <a:r>
              <a:rPr lang="en-US" sz="2000" dirty="0"/>
              <a:t>resist political influence over their decision making.</a:t>
            </a:r>
            <a:endParaRPr lang="en-US" sz="2000" dirty="0">
              <a:cs typeface="Calibri"/>
            </a:endParaRPr>
          </a:p>
          <a:p>
            <a:pPr marL="0"/>
            <a:r>
              <a:rPr lang="en-US" sz="2000" dirty="0">
                <a:cs typeface="Calibri"/>
              </a:rPr>
              <a:t>DFIs must rethink their role in society – do their policies advance or </a:t>
            </a:r>
            <a:r>
              <a:rPr lang="en-US" sz="2000">
                <a:cs typeface="Calibri"/>
              </a:rPr>
              <a:t>hinder sustainable development in SA?</a:t>
            </a:r>
            <a:endParaRPr lang="en-US" sz="2000"/>
          </a:p>
          <a:p>
            <a:pPr marL="0"/>
            <a:r>
              <a:rPr lang="en-US" sz="2000" b="1"/>
              <a:t>Balance economic growth and sustainability:</a:t>
            </a:r>
            <a:endParaRPr lang="en-US" sz="2000" b="1">
              <a:cs typeface="Calibri"/>
            </a:endParaRPr>
          </a:p>
          <a:p>
            <a:pPr lvl="1">
              <a:buFont typeface="Courier New" panose="020B0604020202020204" pitchFamily="34" charset="0"/>
              <a:buChar char="o"/>
            </a:pPr>
            <a:r>
              <a:rPr lang="en-US" sz="2000" dirty="0"/>
              <a:t>In line with their mandates, vision &amp; mission, NDP and Constitution, and international standards.</a:t>
            </a:r>
            <a:endParaRPr lang="en-US" sz="2000" dirty="0">
              <a:cs typeface="Calibri"/>
            </a:endParaRPr>
          </a:p>
          <a:p>
            <a:pPr lvl="1">
              <a:buFont typeface="Courier New" panose="020B0604020202020204" pitchFamily="34" charset="0"/>
              <a:buChar char="o"/>
            </a:pPr>
            <a:r>
              <a:rPr lang="en-US" sz="2000" dirty="0"/>
              <a:t> Develop strategies to support a just transition, and a just recovery </a:t>
            </a:r>
            <a:r>
              <a:rPr lang="en-US" sz="2000"/>
              <a:t>and ensure that their investment does not lead to harm.</a:t>
            </a:r>
            <a:endParaRPr lang="en-US" sz="2000">
              <a:cs typeface="Calibri"/>
            </a:endParaRPr>
          </a:p>
          <a:p>
            <a:pPr marL="457200" lvl="1" indent="0">
              <a:buNone/>
            </a:pPr>
            <a:endParaRPr lang="en-US" sz="2000" dirty="0">
              <a:solidFill>
                <a:srgbClr val="000000"/>
              </a:solidFill>
              <a:cs typeface="Calibri"/>
            </a:endParaRPr>
          </a:p>
          <a:p>
            <a:pPr marL="0" indent="0" algn="ctr">
              <a:buNone/>
            </a:pPr>
            <a:r>
              <a:rPr lang="en-US" sz="2000" b="1" dirty="0">
                <a:solidFill>
                  <a:schemeClr val="accent6"/>
                </a:solidFill>
                <a:cs typeface="Calibri"/>
              </a:rPr>
              <a:t>South African DFI must make the necessary commitments in their policies to advance the sustainability agenda, and to ensure a just recovery that adequately responds to the climate emergency. </a:t>
            </a:r>
            <a:endParaRPr lang="en-US" sz="2000" dirty="0">
              <a:solidFill>
                <a:schemeClr val="accent6"/>
              </a:solidFill>
              <a:ea typeface="+mn-lt"/>
              <a:cs typeface="+mn-lt"/>
            </a:endParaRPr>
          </a:p>
        </p:txBody>
      </p:sp>
    </p:spTree>
    <p:extLst>
      <p:ext uri="{BB962C8B-B14F-4D97-AF65-F5344CB8AC3E}">
        <p14:creationId xmlns:p14="http://schemas.microsoft.com/office/powerpoint/2010/main" val="3377602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8E019C-060E-43ED-95EC-5FF649BC6B98}"/>
              </a:ext>
            </a:extLst>
          </p:cNvPr>
          <p:cNvSpPr>
            <a:spLocks noGrp="1"/>
          </p:cNvSpPr>
          <p:nvPr>
            <p:ph type="title"/>
          </p:nvPr>
        </p:nvSpPr>
        <p:spPr>
          <a:xfrm>
            <a:off x="393469" y="321823"/>
            <a:ext cx="10616738" cy="603661"/>
          </a:xfrm>
        </p:spPr>
        <p:txBody>
          <a:bodyPr>
            <a:normAutofit/>
          </a:bodyPr>
          <a:lstStyle/>
          <a:p>
            <a:r>
              <a:rPr lang="en-ZA" sz="2400" b="1" spc="30" dirty="0">
                <a:solidFill>
                  <a:schemeClr val="bg2">
                    <a:lumMod val="25000"/>
                  </a:schemeClr>
                </a:solidFill>
                <a:latin typeface="+mn-lt"/>
              </a:rPr>
              <a:t>ROLE OF DFI’S</a:t>
            </a:r>
            <a:r>
              <a:rPr lang="en-ZA" sz="2400" spc="30" dirty="0">
                <a:solidFill>
                  <a:schemeClr val="bg2">
                    <a:lumMod val="25000"/>
                  </a:schemeClr>
                </a:solidFill>
                <a:latin typeface="+mn-lt"/>
              </a:rPr>
              <a:t>: A PUBLIC MANDATE TO FINANCE DEVELOPMENT</a:t>
            </a:r>
          </a:p>
        </p:txBody>
      </p:sp>
      <p:sp>
        <p:nvSpPr>
          <p:cNvPr id="7" name="Rectangle 6">
            <a:extLst>
              <a:ext uri="{FF2B5EF4-FFF2-40B4-BE49-F238E27FC236}">
                <a16:creationId xmlns:a16="http://schemas.microsoft.com/office/drawing/2014/main" xmlns="" id="{087D6254-747D-4C3A-8E84-19F7D7F3B841}"/>
              </a:ext>
            </a:extLst>
          </p:cNvPr>
          <p:cNvSpPr/>
          <p:nvPr/>
        </p:nvSpPr>
        <p:spPr>
          <a:xfrm>
            <a:off x="393469" y="1943648"/>
            <a:ext cx="5308056" cy="375552"/>
          </a:xfrm>
          <a:prstGeom prst="rect">
            <a:avLst/>
          </a:prstGeom>
        </p:spPr>
        <p:txBody>
          <a:bodyPr wrap="none">
            <a:spAutoFit/>
          </a:bodyPr>
          <a:lstStyle/>
          <a:p>
            <a:pPr>
              <a:lnSpc>
                <a:spcPct val="107000"/>
              </a:lnSpc>
              <a:spcAft>
                <a:spcPts val="0"/>
              </a:spcAft>
            </a:pPr>
            <a:r>
              <a:rPr lang="en-ZA" b="1" cap="all" spc="30" dirty="0"/>
              <a:t>Development Bank of Southern Africa (DBSA</a:t>
            </a:r>
            <a:r>
              <a:rPr lang="en-ZA" cap="all" spc="30" dirty="0"/>
              <a:t>)</a:t>
            </a:r>
            <a:endParaRPr lang="en-ZA" spc="30" dirty="0">
              <a:latin typeface="Calibri" panose="020F0502020204030204" pitchFamily="34" charset="0"/>
              <a:ea typeface="Calibri" panose="020F0502020204030204" pitchFamily="34" charset="0"/>
              <a:cs typeface="Arial" panose="020B0604020202020204" pitchFamily="34" charset="0"/>
            </a:endParaRPr>
          </a:p>
        </p:txBody>
      </p:sp>
      <p:sp>
        <p:nvSpPr>
          <p:cNvPr id="8" name="Rectangle 7">
            <a:extLst>
              <a:ext uri="{FF2B5EF4-FFF2-40B4-BE49-F238E27FC236}">
                <a16:creationId xmlns:a16="http://schemas.microsoft.com/office/drawing/2014/main" xmlns="" id="{5A93CADA-2301-4F48-B59E-31643A54DB92}"/>
              </a:ext>
            </a:extLst>
          </p:cNvPr>
          <p:cNvSpPr/>
          <p:nvPr/>
        </p:nvSpPr>
        <p:spPr>
          <a:xfrm>
            <a:off x="6389688" y="1943648"/>
            <a:ext cx="5057475" cy="375552"/>
          </a:xfrm>
          <a:prstGeom prst="rect">
            <a:avLst/>
          </a:prstGeom>
        </p:spPr>
        <p:txBody>
          <a:bodyPr wrap="none">
            <a:spAutoFit/>
          </a:bodyPr>
          <a:lstStyle/>
          <a:p>
            <a:pPr>
              <a:lnSpc>
                <a:spcPct val="107000"/>
              </a:lnSpc>
              <a:spcAft>
                <a:spcPts val="0"/>
              </a:spcAft>
            </a:pPr>
            <a:r>
              <a:rPr lang="en-ZA" b="1" cap="all" spc="40" dirty="0"/>
              <a:t>Industrial Development Corporation (IDC)</a:t>
            </a:r>
            <a:endParaRPr lang="en-ZA" b="1" spc="40" dirty="0">
              <a:latin typeface="Calibri" panose="020F0502020204030204" pitchFamily="34" charset="0"/>
              <a:ea typeface="Calibri" panose="020F0502020204030204" pitchFamily="34" charset="0"/>
              <a:cs typeface="Arial" panose="020B0604020202020204" pitchFamily="34" charset="0"/>
            </a:endParaRPr>
          </a:p>
        </p:txBody>
      </p:sp>
      <p:sp>
        <p:nvSpPr>
          <p:cNvPr id="9" name="Rectangle 8">
            <a:extLst>
              <a:ext uri="{FF2B5EF4-FFF2-40B4-BE49-F238E27FC236}">
                <a16:creationId xmlns:a16="http://schemas.microsoft.com/office/drawing/2014/main" xmlns="" id="{48140EAB-FE79-4B15-ACD5-62323A173B87}"/>
              </a:ext>
            </a:extLst>
          </p:cNvPr>
          <p:cNvSpPr/>
          <p:nvPr/>
        </p:nvSpPr>
        <p:spPr>
          <a:xfrm>
            <a:off x="393469" y="2455822"/>
            <a:ext cx="5702531" cy="1561005"/>
          </a:xfrm>
          <a:prstGeom prst="rect">
            <a:avLst/>
          </a:prstGeom>
        </p:spPr>
        <p:txBody>
          <a:bodyPr wrap="square">
            <a:spAutoFit/>
          </a:bodyPr>
          <a:lstStyle/>
          <a:p>
            <a:pPr>
              <a:lnSpc>
                <a:spcPct val="107000"/>
              </a:lnSpc>
              <a:spcAft>
                <a:spcPts val="0"/>
              </a:spcAft>
            </a:pPr>
            <a:r>
              <a:rPr lang="en-ZA" i="1" dirty="0"/>
              <a:t>To promote </a:t>
            </a:r>
            <a:r>
              <a:rPr lang="en-ZA" b="1" i="1" dirty="0"/>
              <a:t>economic development and growth</a:t>
            </a:r>
            <a:r>
              <a:rPr lang="en-ZA" i="1" dirty="0"/>
              <a:t>, human resource development and institutional capacity building by mobilising financial and other resources from the national or international private and public sectors for sustainable development projects and programmes</a:t>
            </a:r>
            <a:r>
              <a:rPr lang="en-ZA" sz="1100" i="1" dirty="0"/>
              <a:t>. </a:t>
            </a:r>
            <a:endParaRPr lang="en-ZA" sz="1100" i="1" dirty="0">
              <a:latin typeface="Calibri" panose="020F0502020204030204" pitchFamily="34" charset="0"/>
              <a:ea typeface="Calibri" panose="020F0502020204030204" pitchFamily="34" charset="0"/>
              <a:cs typeface="Arial" panose="020B0604020202020204" pitchFamily="34" charset="0"/>
            </a:endParaRPr>
          </a:p>
        </p:txBody>
      </p:sp>
      <p:sp>
        <p:nvSpPr>
          <p:cNvPr id="10" name="Rectangle 9">
            <a:extLst>
              <a:ext uri="{FF2B5EF4-FFF2-40B4-BE49-F238E27FC236}">
                <a16:creationId xmlns:a16="http://schemas.microsoft.com/office/drawing/2014/main" xmlns="" id="{E4F17ED8-B507-42B3-9AF2-486976683718}"/>
              </a:ext>
            </a:extLst>
          </p:cNvPr>
          <p:cNvSpPr/>
          <p:nvPr/>
        </p:nvSpPr>
        <p:spPr>
          <a:xfrm>
            <a:off x="6389688" y="2455822"/>
            <a:ext cx="5449887" cy="671915"/>
          </a:xfrm>
          <a:prstGeom prst="rect">
            <a:avLst/>
          </a:prstGeom>
        </p:spPr>
        <p:txBody>
          <a:bodyPr wrap="square">
            <a:spAutoFit/>
          </a:bodyPr>
          <a:lstStyle/>
          <a:p>
            <a:pPr>
              <a:lnSpc>
                <a:spcPct val="107000"/>
              </a:lnSpc>
              <a:spcAft>
                <a:spcPts val="0"/>
              </a:spcAft>
            </a:pPr>
            <a:r>
              <a:rPr lang="en-ZA" i="1" dirty="0"/>
              <a:t>To promote </a:t>
            </a:r>
            <a:r>
              <a:rPr lang="en-ZA" b="1" i="1" dirty="0"/>
              <a:t>economic growth and industrial development </a:t>
            </a:r>
            <a:r>
              <a:rPr lang="en-ZA" i="1" dirty="0"/>
              <a:t>and develop domestic industrial capacity.</a:t>
            </a:r>
            <a:endParaRPr lang="en-ZA" i="1" dirty="0">
              <a:latin typeface="Calibri" panose="020F0502020204030204" pitchFamily="34" charset="0"/>
              <a:ea typeface="Calibri" panose="020F0502020204030204" pitchFamily="34" charset="0"/>
              <a:cs typeface="Arial" panose="020B0604020202020204" pitchFamily="34" charset="0"/>
            </a:endParaRPr>
          </a:p>
        </p:txBody>
      </p:sp>
      <p:pic>
        <p:nvPicPr>
          <p:cNvPr id="12" name="Graphic 11" descr="Bridge scene">
            <a:extLst>
              <a:ext uri="{FF2B5EF4-FFF2-40B4-BE49-F238E27FC236}">
                <a16:creationId xmlns:a16="http://schemas.microsoft.com/office/drawing/2014/main" xmlns="" id="{0A07001E-86B9-4037-971D-52EFD6700B51}"/>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866775" y="4255499"/>
            <a:ext cx="914400" cy="914400"/>
          </a:xfrm>
          <a:prstGeom prst="rect">
            <a:avLst/>
          </a:prstGeom>
        </p:spPr>
      </p:pic>
      <p:pic>
        <p:nvPicPr>
          <p:cNvPr id="14" name="Graphic 13" descr="Road">
            <a:extLst>
              <a:ext uri="{FF2B5EF4-FFF2-40B4-BE49-F238E27FC236}">
                <a16:creationId xmlns:a16="http://schemas.microsoft.com/office/drawing/2014/main" xmlns="" id="{5BDF5B51-2C0D-482C-9218-38E755246611}"/>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012174" y="4255499"/>
            <a:ext cx="914400" cy="914400"/>
          </a:xfrm>
          <a:prstGeom prst="rect">
            <a:avLst/>
          </a:prstGeom>
        </p:spPr>
      </p:pic>
      <p:pic>
        <p:nvPicPr>
          <p:cNvPr id="16" name="Graphic 15" descr="Electric Tower">
            <a:extLst>
              <a:ext uri="{FF2B5EF4-FFF2-40B4-BE49-F238E27FC236}">
                <a16:creationId xmlns:a16="http://schemas.microsoft.com/office/drawing/2014/main" xmlns="" id="{FA9E0C09-E8E3-4592-97A4-225D5E6E3858}"/>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p:blipFill>
        <p:spPr>
          <a:xfrm>
            <a:off x="3150852" y="4255499"/>
            <a:ext cx="914400" cy="914400"/>
          </a:xfrm>
          <a:prstGeom prst="rect">
            <a:avLst/>
          </a:prstGeom>
        </p:spPr>
      </p:pic>
      <p:pic>
        <p:nvPicPr>
          <p:cNvPr id="18" name="Graphic 17" descr="Train">
            <a:extLst>
              <a:ext uri="{FF2B5EF4-FFF2-40B4-BE49-F238E27FC236}">
                <a16:creationId xmlns:a16="http://schemas.microsoft.com/office/drawing/2014/main" xmlns="" id="{2A162B6F-700C-4288-AD8A-F797A8378518}"/>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xmlns="" r:embed="rId10"/>
              </a:ext>
            </a:extLst>
          </a:blip>
          <a:stretch>
            <a:fillRect/>
          </a:stretch>
        </p:blipFill>
        <p:spPr>
          <a:xfrm>
            <a:off x="4289530" y="4341224"/>
            <a:ext cx="914400" cy="914400"/>
          </a:xfrm>
          <a:prstGeom prst="rect">
            <a:avLst/>
          </a:prstGeom>
        </p:spPr>
      </p:pic>
      <p:pic>
        <p:nvPicPr>
          <p:cNvPr id="20" name="Graphic 19" descr="Raw Materials">
            <a:extLst>
              <a:ext uri="{FF2B5EF4-FFF2-40B4-BE49-F238E27FC236}">
                <a16:creationId xmlns:a16="http://schemas.microsoft.com/office/drawing/2014/main" xmlns="" id="{EA1D9489-CBF3-4EA0-91F4-82999461300B}"/>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xmlns="" r:embed="rId12"/>
              </a:ext>
            </a:extLst>
          </a:blip>
          <a:stretch>
            <a:fillRect/>
          </a:stretch>
        </p:blipFill>
        <p:spPr>
          <a:xfrm>
            <a:off x="7930641" y="4154383"/>
            <a:ext cx="914400" cy="914400"/>
          </a:xfrm>
          <a:prstGeom prst="rect">
            <a:avLst/>
          </a:prstGeom>
        </p:spPr>
      </p:pic>
      <p:pic>
        <p:nvPicPr>
          <p:cNvPr id="24" name="Graphic 23" descr="Agriculture">
            <a:extLst>
              <a:ext uri="{FF2B5EF4-FFF2-40B4-BE49-F238E27FC236}">
                <a16:creationId xmlns:a16="http://schemas.microsoft.com/office/drawing/2014/main" xmlns="" id="{075A5421-37BE-4C81-A534-C6AF992FA849}"/>
              </a:ext>
            </a:extLst>
          </p:cNvPr>
          <p:cNvPicPr>
            <a:picLocks noChangeAspect="1"/>
          </p:cNvPicPr>
          <p:nvPr/>
        </p:nvPicPr>
        <p:blipFill>
          <a:blip r:embed="rId13" cstate="print">
            <a:extLst>
              <a:ext uri="{28A0092B-C50C-407E-A947-70E740481C1C}">
                <a14:useLocalDpi xmlns:a14="http://schemas.microsoft.com/office/drawing/2010/main" val="0"/>
              </a:ext>
              <a:ext uri="{96DAC541-7B7A-43D3-8B79-37D633B846F1}">
                <asvg:svgBlip xmlns:asvg="http://schemas.microsoft.com/office/drawing/2016/SVG/main" xmlns="" r:embed="rId14"/>
              </a:ext>
            </a:extLst>
          </a:blip>
          <a:stretch>
            <a:fillRect/>
          </a:stretch>
        </p:blipFill>
        <p:spPr>
          <a:xfrm>
            <a:off x="9142527" y="4135333"/>
            <a:ext cx="914400" cy="914400"/>
          </a:xfrm>
          <a:prstGeom prst="rect">
            <a:avLst/>
          </a:prstGeom>
        </p:spPr>
      </p:pic>
      <p:pic>
        <p:nvPicPr>
          <p:cNvPr id="26" name="Graphic 25" descr="Factory">
            <a:extLst>
              <a:ext uri="{FF2B5EF4-FFF2-40B4-BE49-F238E27FC236}">
                <a16:creationId xmlns:a16="http://schemas.microsoft.com/office/drawing/2014/main" xmlns="" id="{5C9A5AAE-EDA5-4F73-B50A-CECEE10EE655}"/>
              </a:ext>
            </a:extLst>
          </p:cNvPr>
          <p:cNvPicPr>
            <a:picLocks noChangeAspect="1"/>
          </p:cNvPicPr>
          <p:nvPr/>
        </p:nvPicPr>
        <p:blipFill>
          <a:blip r:embed="rId15" cstate="print">
            <a:extLst>
              <a:ext uri="{28A0092B-C50C-407E-A947-70E740481C1C}">
                <a14:useLocalDpi xmlns:a14="http://schemas.microsoft.com/office/drawing/2010/main" val="0"/>
              </a:ext>
              <a:ext uri="{96DAC541-7B7A-43D3-8B79-37D633B846F1}">
                <asvg:svgBlip xmlns:asvg="http://schemas.microsoft.com/office/drawing/2016/SVG/main" xmlns="" r:embed="rId16"/>
              </a:ext>
            </a:extLst>
          </a:blip>
          <a:stretch>
            <a:fillRect/>
          </a:stretch>
        </p:blipFill>
        <p:spPr>
          <a:xfrm>
            <a:off x="6758693" y="4135333"/>
            <a:ext cx="1015517" cy="1015517"/>
          </a:xfrm>
          <a:prstGeom prst="rect">
            <a:avLst/>
          </a:prstGeom>
        </p:spPr>
      </p:pic>
      <p:pic>
        <p:nvPicPr>
          <p:cNvPr id="28" name="Graphic 27" descr="Wind Turbines">
            <a:extLst>
              <a:ext uri="{FF2B5EF4-FFF2-40B4-BE49-F238E27FC236}">
                <a16:creationId xmlns:a16="http://schemas.microsoft.com/office/drawing/2014/main" xmlns="" id="{0BE59EBC-A5DA-41FB-A28E-810681C7B7B6}"/>
              </a:ext>
            </a:extLst>
          </p:cNvPr>
          <p:cNvPicPr>
            <a:picLocks noChangeAspect="1"/>
          </p:cNvPicPr>
          <p:nvPr/>
        </p:nvPicPr>
        <p:blipFill>
          <a:blip r:embed="rId17" cstate="print">
            <a:extLst>
              <a:ext uri="{28A0092B-C50C-407E-A947-70E740481C1C}">
                <a14:useLocalDpi xmlns:a14="http://schemas.microsoft.com/office/drawing/2010/main" val="0"/>
              </a:ext>
              <a:ext uri="{96DAC541-7B7A-43D3-8B79-37D633B846F1}">
                <asvg:svgBlip xmlns:asvg="http://schemas.microsoft.com/office/drawing/2016/SVG/main" xmlns="" r:embed="rId18"/>
              </a:ext>
            </a:extLst>
          </a:blip>
          <a:stretch>
            <a:fillRect/>
          </a:stretch>
        </p:blipFill>
        <p:spPr>
          <a:xfrm>
            <a:off x="3581568" y="5408571"/>
            <a:ext cx="914400" cy="914400"/>
          </a:xfrm>
          <a:prstGeom prst="rect">
            <a:avLst/>
          </a:prstGeom>
        </p:spPr>
      </p:pic>
      <p:pic>
        <p:nvPicPr>
          <p:cNvPr id="30" name="Graphic 29" descr="Solar Panels">
            <a:extLst>
              <a:ext uri="{FF2B5EF4-FFF2-40B4-BE49-F238E27FC236}">
                <a16:creationId xmlns:a16="http://schemas.microsoft.com/office/drawing/2014/main" xmlns="" id="{D7E6D81F-8144-4ABC-BCAB-AAD879CFFA0E}"/>
              </a:ext>
            </a:extLst>
          </p:cNvPr>
          <p:cNvPicPr>
            <a:picLocks noChangeAspect="1"/>
          </p:cNvPicPr>
          <p:nvPr/>
        </p:nvPicPr>
        <p:blipFill>
          <a:blip r:embed="rId19" cstate="print">
            <a:extLst>
              <a:ext uri="{28A0092B-C50C-407E-A947-70E740481C1C}">
                <a14:useLocalDpi xmlns:a14="http://schemas.microsoft.com/office/drawing/2010/main" val="0"/>
              </a:ext>
              <a:ext uri="{96DAC541-7B7A-43D3-8B79-37D633B846F1}">
                <asvg:svgBlip xmlns:asvg="http://schemas.microsoft.com/office/drawing/2016/SVG/main" xmlns="" r:embed="rId20"/>
              </a:ext>
            </a:extLst>
          </a:blip>
          <a:stretch>
            <a:fillRect/>
          </a:stretch>
        </p:blipFill>
        <p:spPr>
          <a:xfrm>
            <a:off x="2503320" y="5408571"/>
            <a:ext cx="914400" cy="914400"/>
          </a:xfrm>
          <a:prstGeom prst="rect">
            <a:avLst/>
          </a:prstGeom>
        </p:spPr>
      </p:pic>
      <p:pic>
        <p:nvPicPr>
          <p:cNvPr id="31" name="Graphic 30" descr="Wind Turbines">
            <a:extLst>
              <a:ext uri="{FF2B5EF4-FFF2-40B4-BE49-F238E27FC236}">
                <a16:creationId xmlns:a16="http://schemas.microsoft.com/office/drawing/2014/main" xmlns="" id="{DD89F60A-DEC2-4E08-BD35-D95AB9ADA402}"/>
              </a:ext>
            </a:extLst>
          </p:cNvPr>
          <p:cNvPicPr>
            <a:picLocks noChangeAspect="1"/>
          </p:cNvPicPr>
          <p:nvPr/>
        </p:nvPicPr>
        <p:blipFill>
          <a:blip r:embed="rId17" cstate="print">
            <a:extLst>
              <a:ext uri="{28A0092B-C50C-407E-A947-70E740481C1C}">
                <a14:useLocalDpi xmlns:a14="http://schemas.microsoft.com/office/drawing/2010/main" val="0"/>
              </a:ext>
              <a:ext uri="{96DAC541-7B7A-43D3-8B79-37D633B846F1}">
                <asvg:svgBlip xmlns:asvg="http://schemas.microsoft.com/office/drawing/2016/SVG/main" xmlns="" r:embed="rId18"/>
              </a:ext>
            </a:extLst>
          </a:blip>
          <a:stretch>
            <a:fillRect/>
          </a:stretch>
        </p:blipFill>
        <p:spPr>
          <a:xfrm>
            <a:off x="9142527" y="5408571"/>
            <a:ext cx="914400" cy="914400"/>
          </a:xfrm>
          <a:prstGeom prst="rect">
            <a:avLst/>
          </a:prstGeom>
        </p:spPr>
      </p:pic>
      <p:pic>
        <p:nvPicPr>
          <p:cNvPr id="32" name="Graphic 31" descr="Solar Panels">
            <a:extLst>
              <a:ext uri="{FF2B5EF4-FFF2-40B4-BE49-F238E27FC236}">
                <a16:creationId xmlns:a16="http://schemas.microsoft.com/office/drawing/2014/main" xmlns="" id="{D5A60F5B-68FE-46C0-B34C-043C4433B1FF}"/>
              </a:ext>
            </a:extLst>
          </p:cNvPr>
          <p:cNvPicPr>
            <a:picLocks noChangeAspect="1"/>
          </p:cNvPicPr>
          <p:nvPr/>
        </p:nvPicPr>
        <p:blipFill>
          <a:blip r:embed="rId19" cstate="print">
            <a:extLst>
              <a:ext uri="{28A0092B-C50C-407E-A947-70E740481C1C}">
                <a14:useLocalDpi xmlns:a14="http://schemas.microsoft.com/office/drawing/2010/main" val="0"/>
              </a:ext>
              <a:ext uri="{96DAC541-7B7A-43D3-8B79-37D633B846F1}">
                <asvg:svgBlip xmlns:asvg="http://schemas.microsoft.com/office/drawing/2016/SVG/main" xmlns="" r:embed="rId20"/>
              </a:ext>
            </a:extLst>
          </a:blip>
          <a:stretch>
            <a:fillRect/>
          </a:stretch>
        </p:blipFill>
        <p:spPr>
          <a:xfrm>
            <a:off x="8064279" y="5408571"/>
            <a:ext cx="914400" cy="914400"/>
          </a:xfrm>
          <a:prstGeom prst="rect">
            <a:avLst/>
          </a:prstGeom>
        </p:spPr>
      </p:pic>
      <p:sp>
        <p:nvSpPr>
          <p:cNvPr id="33" name="Rectangle 32">
            <a:extLst>
              <a:ext uri="{FF2B5EF4-FFF2-40B4-BE49-F238E27FC236}">
                <a16:creationId xmlns:a16="http://schemas.microsoft.com/office/drawing/2014/main" xmlns="" id="{7486516A-DB80-44DE-A91D-FA275C7E40C9}"/>
              </a:ext>
            </a:extLst>
          </p:cNvPr>
          <p:cNvSpPr/>
          <p:nvPr/>
        </p:nvSpPr>
        <p:spPr>
          <a:xfrm>
            <a:off x="393469" y="1041770"/>
            <a:ext cx="10712183" cy="646331"/>
          </a:xfrm>
          <a:prstGeom prst="rect">
            <a:avLst/>
          </a:prstGeom>
        </p:spPr>
        <p:txBody>
          <a:bodyPr wrap="square">
            <a:spAutoFit/>
          </a:bodyPr>
          <a:lstStyle/>
          <a:p>
            <a:r>
              <a:rPr lang="en-GB" b="1" dirty="0">
                <a:solidFill>
                  <a:schemeClr val="accent6"/>
                </a:solidFill>
              </a:rPr>
              <a:t>“They provide the capital required for the development of infrastructure and production, which enables productive capacity, creates jobs, and builds wealth.” </a:t>
            </a:r>
          </a:p>
        </p:txBody>
      </p:sp>
      <p:cxnSp>
        <p:nvCxnSpPr>
          <p:cNvPr id="35" name="Straight Connector 34">
            <a:extLst>
              <a:ext uri="{FF2B5EF4-FFF2-40B4-BE49-F238E27FC236}">
                <a16:creationId xmlns:a16="http://schemas.microsoft.com/office/drawing/2014/main" xmlns="" id="{8D913CD2-C638-4373-84BF-FDF20E0AA5F3}"/>
              </a:ext>
            </a:extLst>
          </p:cNvPr>
          <p:cNvCxnSpPr/>
          <p:nvPr/>
        </p:nvCxnSpPr>
        <p:spPr>
          <a:xfrm>
            <a:off x="6132513" y="1876425"/>
            <a:ext cx="0" cy="4600575"/>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pic>
        <p:nvPicPr>
          <p:cNvPr id="37" name="Graphic 36" descr="Power Plant">
            <a:extLst>
              <a:ext uri="{FF2B5EF4-FFF2-40B4-BE49-F238E27FC236}">
                <a16:creationId xmlns:a16="http://schemas.microsoft.com/office/drawing/2014/main" xmlns="" id="{47DDEB57-1D97-41FB-9120-7C684276FF72}"/>
              </a:ext>
            </a:extLst>
          </p:cNvPr>
          <p:cNvPicPr>
            <a:picLocks noChangeAspect="1"/>
          </p:cNvPicPr>
          <p:nvPr/>
        </p:nvPicPr>
        <p:blipFill>
          <a:blip r:embed="rId21" cstate="print">
            <a:extLst>
              <a:ext uri="{28A0092B-C50C-407E-A947-70E740481C1C}">
                <a14:useLocalDpi xmlns:a14="http://schemas.microsoft.com/office/drawing/2010/main" val="0"/>
              </a:ext>
              <a:ext uri="{96DAC541-7B7A-43D3-8B79-37D633B846F1}">
                <asvg:svgBlip xmlns:asvg="http://schemas.microsoft.com/office/drawing/2016/SVG/main" xmlns="" r:embed="rId22"/>
              </a:ext>
            </a:extLst>
          </a:blip>
          <a:stretch>
            <a:fillRect/>
          </a:stretch>
        </p:blipFill>
        <p:spPr>
          <a:xfrm>
            <a:off x="1373426" y="5408571"/>
            <a:ext cx="914400" cy="914400"/>
          </a:xfrm>
          <a:prstGeom prst="rect">
            <a:avLst/>
          </a:prstGeom>
        </p:spPr>
      </p:pic>
      <p:pic>
        <p:nvPicPr>
          <p:cNvPr id="39" name="Graphic 38" descr="Selfie Stick">
            <a:extLst>
              <a:ext uri="{FF2B5EF4-FFF2-40B4-BE49-F238E27FC236}">
                <a16:creationId xmlns:a16="http://schemas.microsoft.com/office/drawing/2014/main" xmlns="" id="{6521D65D-EC6B-45F9-A5E7-429981AC1FB4}"/>
              </a:ext>
            </a:extLst>
          </p:cNvPr>
          <p:cNvPicPr>
            <a:picLocks noChangeAspect="1"/>
          </p:cNvPicPr>
          <p:nvPr/>
        </p:nvPicPr>
        <p:blipFill>
          <a:blip r:embed="rId23" cstate="print">
            <a:extLst>
              <a:ext uri="{28A0092B-C50C-407E-A947-70E740481C1C}">
                <a14:useLocalDpi xmlns:a14="http://schemas.microsoft.com/office/drawing/2010/main" val="0"/>
              </a:ext>
              <a:ext uri="{96DAC541-7B7A-43D3-8B79-37D633B846F1}">
                <asvg:svgBlip xmlns:asvg="http://schemas.microsoft.com/office/drawing/2016/SVG/main" xmlns="" r:embed="rId24"/>
              </a:ext>
            </a:extLst>
          </a:blip>
          <a:stretch>
            <a:fillRect/>
          </a:stretch>
        </p:blipFill>
        <p:spPr>
          <a:xfrm>
            <a:off x="10354413" y="4234820"/>
            <a:ext cx="914400" cy="914400"/>
          </a:xfrm>
          <a:prstGeom prst="rect">
            <a:avLst/>
          </a:prstGeom>
        </p:spPr>
      </p:pic>
    </p:spTree>
    <p:extLst>
      <p:ext uri="{BB962C8B-B14F-4D97-AF65-F5344CB8AC3E}">
        <p14:creationId xmlns:p14="http://schemas.microsoft.com/office/powerpoint/2010/main" val="3012460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par>
                                <p:cTn id="16" presetID="10" presetClass="entr" presetSubtype="0" fill="hold" nodeType="withEffect">
                                  <p:stCondLst>
                                    <p:cond delay="0"/>
                                  </p:stCondLst>
                                  <p:childTnLst>
                                    <p:set>
                                      <p:cBhvr>
                                        <p:cTn id="17" dur="1" fill="hold">
                                          <p:stCondLst>
                                            <p:cond delay="0"/>
                                          </p:stCondLst>
                                        </p:cTn>
                                        <p:tgtEl>
                                          <p:spTgt spid="35"/>
                                        </p:tgtEl>
                                        <p:attrNameLst>
                                          <p:attrName>style.visibility</p:attrName>
                                        </p:attrNameLst>
                                      </p:cBhvr>
                                      <p:to>
                                        <p:strVal val="visible"/>
                                      </p:to>
                                    </p:set>
                                    <p:animEffect transition="in" filter="fade">
                                      <p:cBhvr>
                                        <p:cTn id="18" dur="500"/>
                                        <p:tgtEl>
                                          <p:spTgt spid="3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fade">
                                      <p:cBhvr>
                                        <p:cTn id="26" dur="5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500"/>
                                        <p:tgtEl>
                                          <p:spTgt spid="12"/>
                                        </p:tgtEl>
                                      </p:cBhvr>
                                    </p:animEffect>
                                  </p:childTnLst>
                                </p:cTn>
                              </p:par>
                              <p:par>
                                <p:cTn id="32" presetID="10" presetClass="entr" presetSubtype="0" fill="hold" nodeType="with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fade">
                                      <p:cBhvr>
                                        <p:cTn id="34" dur="500"/>
                                        <p:tgtEl>
                                          <p:spTgt spid="14"/>
                                        </p:tgtEl>
                                      </p:cBhvr>
                                    </p:animEffect>
                                  </p:childTnLst>
                                </p:cTn>
                              </p:par>
                              <p:par>
                                <p:cTn id="35" presetID="10" presetClass="entr" presetSubtype="0" fill="hold" nodeType="with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500"/>
                                        <p:tgtEl>
                                          <p:spTgt spid="16"/>
                                        </p:tgtEl>
                                      </p:cBhvr>
                                    </p:animEffect>
                                  </p:childTnLst>
                                </p:cTn>
                              </p:par>
                              <p:par>
                                <p:cTn id="38" presetID="10" presetClass="entr" presetSubtype="0" fill="hold" nodeType="with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fade">
                                      <p:cBhvr>
                                        <p:cTn id="40" dur="500"/>
                                        <p:tgtEl>
                                          <p:spTgt spid="18"/>
                                        </p:tgtEl>
                                      </p:cBhvr>
                                    </p:animEffect>
                                  </p:childTnLst>
                                </p:cTn>
                              </p:par>
                              <p:par>
                                <p:cTn id="41" presetID="10" presetClass="entr" presetSubtype="0" fill="hold" nodeType="withEffect">
                                  <p:stCondLst>
                                    <p:cond delay="0"/>
                                  </p:stCondLst>
                                  <p:childTnLst>
                                    <p:set>
                                      <p:cBhvr>
                                        <p:cTn id="42" dur="1" fill="hold">
                                          <p:stCondLst>
                                            <p:cond delay="0"/>
                                          </p:stCondLst>
                                        </p:cTn>
                                        <p:tgtEl>
                                          <p:spTgt spid="28"/>
                                        </p:tgtEl>
                                        <p:attrNameLst>
                                          <p:attrName>style.visibility</p:attrName>
                                        </p:attrNameLst>
                                      </p:cBhvr>
                                      <p:to>
                                        <p:strVal val="visible"/>
                                      </p:to>
                                    </p:set>
                                    <p:animEffect transition="in" filter="fade">
                                      <p:cBhvr>
                                        <p:cTn id="43" dur="500"/>
                                        <p:tgtEl>
                                          <p:spTgt spid="28"/>
                                        </p:tgtEl>
                                      </p:cBhvr>
                                    </p:animEffect>
                                  </p:childTnLst>
                                </p:cTn>
                              </p:par>
                              <p:par>
                                <p:cTn id="44" presetID="10" presetClass="entr" presetSubtype="0" fill="hold" nodeType="withEffect">
                                  <p:stCondLst>
                                    <p:cond delay="0"/>
                                  </p:stCondLst>
                                  <p:childTnLst>
                                    <p:set>
                                      <p:cBhvr>
                                        <p:cTn id="45" dur="1" fill="hold">
                                          <p:stCondLst>
                                            <p:cond delay="0"/>
                                          </p:stCondLst>
                                        </p:cTn>
                                        <p:tgtEl>
                                          <p:spTgt spid="30"/>
                                        </p:tgtEl>
                                        <p:attrNameLst>
                                          <p:attrName>style.visibility</p:attrName>
                                        </p:attrNameLst>
                                      </p:cBhvr>
                                      <p:to>
                                        <p:strVal val="visible"/>
                                      </p:to>
                                    </p:set>
                                    <p:animEffect transition="in" filter="fade">
                                      <p:cBhvr>
                                        <p:cTn id="46" dur="500"/>
                                        <p:tgtEl>
                                          <p:spTgt spid="30"/>
                                        </p:tgtEl>
                                      </p:cBhvr>
                                    </p:animEffect>
                                  </p:childTnLst>
                                </p:cTn>
                              </p:par>
                              <p:par>
                                <p:cTn id="47" presetID="10" presetClass="entr" presetSubtype="0" fill="hold" nodeType="withEffect">
                                  <p:stCondLst>
                                    <p:cond delay="0"/>
                                  </p:stCondLst>
                                  <p:childTnLst>
                                    <p:set>
                                      <p:cBhvr>
                                        <p:cTn id="48" dur="1" fill="hold">
                                          <p:stCondLst>
                                            <p:cond delay="0"/>
                                          </p:stCondLst>
                                        </p:cTn>
                                        <p:tgtEl>
                                          <p:spTgt spid="37"/>
                                        </p:tgtEl>
                                        <p:attrNameLst>
                                          <p:attrName>style.visibility</p:attrName>
                                        </p:attrNameLst>
                                      </p:cBhvr>
                                      <p:to>
                                        <p:strVal val="visible"/>
                                      </p:to>
                                    </p:set>
                                    <p:animEffect transition="in" filter="fade">
                                      <p:cBhvr>
                                        <p:cTn id="49" dur="500"/>
                                        <p:tgtEl>
                                          <p:spTgt spid="37"/>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24"/>
                                        </p:tgtEl>
                                        <p:attrNameLst>
                                          <p:attrName>style.visibility</p:attrName>
                                        </p:attrNameLst>
                                      </p:cBhvr>
                                      <p:to>
                                        <p:strVal val="visible"/>
                                      </p:to>
                                    </p:set>
                                    <p:animEffect transition="in" filter="fade">
                                      <p:cBhvr>
                                        <p:cTn id="54" dur="500"/>
                                        <p:tgtEl>
                                          <p:spTgt spid="24"/>
                                        </p:tgtEl>
                                      </p:cBhvr>
                                    </p:animEffect>
                                  </p:childTnLst>
                                </p:cTn>
                              </p:par>
                              <p:par>
                                <p:cTn id="55" presetID="10" presetClass="entr" presetSubtype="0" fill="hold" nodeType="withEffect">
                                  <p:stCondLst>
                                    <p:cond delay="0"/>
                                  </p:stCondLst>
                                  <p:childTnLst>
                                    <p:set>
                                      <p:cBhvr>
                                        <p:cTn id="56" dur="1" fill="hold">
                                          <p:stCondLst>
                                            <p:cond delay="0"/>
                                          </p:stCondLst>
                                        </p:cTn>
                                        <p:tgtEl>
                                          <p:spTgt spid="20"/>
                                        </p:tgtEl>
                                        <p:attrNameLst>
                                          <p:attrName>style.visibility</p:attrName>
                                        </p:attrNameLst>
                                      </p:cBhvr>
                                      <p:to>
                                        <p:strVal val="visible"/>
                                      </p:to>
                                    </p:set>
                                    <p:animEffect transition="in" filter="fade">
                                      <p:cBhvr>
                                        <p:cTn id="57" dur="500"/>
                                        <p:tgtEl>
                                          <p:spTgt spid="20"/>
                                        </p:tgtEl>
                                      </p:cBhvr>
                                    </p:animEffect>
                                  </p:childTnLst>
                                </p:cTn>
                              </p:par>
                              <p:par>
                                <p:cTn id="58" presetID="10" presetClass="entr" presetSubtype="0" fill="hold" nodeType="withEffect">
                                  <p:stCondLst>
                                    <p:cond delay="0"/>
                                  </p:stCondLst>
                                  <p:childTnLst>
                                    <p:set>
                                      <p:cBhvr>
                                        <p:cTn id="59" dur="1" fill="hold">
                                          <p:stCondLst>
                                            <p:cond delay="0"/>
                                          </p:stCondLst>
                                        </p:cTn>
                                        <p:tgtEl>
                                          <p:spTgt spid="26"/>
                                        </p:tgtEl>
                                        <p:attrNameLst>
                                          <p:attrName>style.visibility</p:attrName>
                                        </p:attrNameLst>
                                      </p:cBhvr>
                                      <p:to>
                                        <p:strVal val="visible"/>
                                      </p:to>
                                    </p:set>
                                    <p:animEffect transition="in" filter="fade">
                                      <p:cBhvr>
                                        <p:cTn id="60" dur="500"/>
                                        <p:tgtEl>
                                          <p:spTgt spid="26"/>
                                        </p:tgtEl>
                                      </p:cBhvr>
                                    </p:animEffect>
                                  </p:childTnLst>
                                </p:cTn>
                              </p:par>
                              <p:par>
                                <p:cTn id="61" presetID="10" presetClass="entr" presetSubtype="0" fill="hold" nodeType="withEffect">
                                  <p:stCondLst>
                                    <p:cond delay="0"/>
                                  </p:stCondLst>
                                  <p:childTnLst>
                                    <p:set>
                                      <p:cBhvr>
                                        <p:cTn id="62" dur="1" fill="hold">
                                          <p:stCondLst>
                                            <p:cond delay="0"/>
                                          </p:stCondLst>
                                        </p:cTn>
                                        <p:tgtEl>
                                          <p:spTgt spid="31"/>
                                        </p:tgtEl>
                                        <p:attrNameLst>
                                          <p:attrName>style.visibility</p:attrName>
                                        </p:attrNameLst>
                                      </p:cBhvr>
                                      <p:to>
                                        <p:strVal val="visible"/>
                                      </p:to>
                                    </p:set>
                                    <p:animEffect transition="in" filter="fade">
                                      <p:cBhvr>
                                        <p:cTn id="63" dur="500"/>
                                        <p:tgtEl>
                                          <p:spTgt spid="31"/>
                                        </p:tgtEl>
                                      </p:cBhvr>
                                    </p:animEffect>
                                  </p:childTnLst>
                                </p:cTn>
                              </p:par>
                              <p:par>
                                <p:cTn id="64" presetID="10" presetClass="entr" presetSubtype="0" fill="hold" nodeType="withEffect">
                                  <p:stCondLst>
                                    <p:cond delay="0"/>
                                  </p:stCondLst>
                                  <p:childTnLst>
                                    <p:set>
                                      <p:cBhvr>
                                        <p:cTn id="65" dur="1" fill="hold">
                                          <p:stCondLst>
                                            <p:cond delay="0"/>
                                          </p:stCondLst>
                                        </p:cTn>
                                        <p:tgtEl>
                                          <p:spTgt spid="32"/>
                                        </p:tgtEl>
                                        <p:attrNameLst>
                                          <p:attrName>style.visibility</p:attrName>
                                        </p:attrNameLst>
                                      </p:cBhvr>
                                      <p:to>
                                        <p:strVal val="visible"/>
                                      </p:to>
                                    </p:set>
                                    <p:animEffect transition="in" filter="fade">
                                      <p:cBhvr>
                                        <p:cTn id="66" dur="500"/>
                                        <p:tgtEl>
                                          <p:spTgt spid="32"/>
                                        </p:tgtEl>
                                      </p:cBhvr>
                                    </p:animEffect>
                                  </p:childTnLst>
                                </p:cTn>
                              </p:par>
                              <p:par>
                                <p:cTn id="67" presetID="10" presetClass="entr" presetSubtype="0" fill="hold" nodeType="withEffect">
                                  <p:stCondLst>
                                    <p:cond delay="0"/>
                                  </p:stCondLst>
                                  <p:childTnLst>
                                    <p:set>
                                      <p:cBhvr>
                                        <p:cTn id="68" dur="1" fill="hold">
                                          <p:stCondLst>
                                            <p:cond delay="0"/>
                                          </p:stCondLst>
                                        </p:cTn>
                                        <p:tgtEl>
                                          <p:spTgt spid="39"/>
                                        </p:tgtEl>
                                        <p:attrNameLst>
                                          <p:attrName>style.visibility</p:attrName>
                                        </p:attrNameLst>
                                      </p:cBhvr>
                                      <p:to>
                                        <p:strVal val="visible"/>
                                      </p:to>
                                    </p:set>
                                    <p:animEffect transition="in" filter="fade">
                                      <p:cBhvr>
                                        <p:cTn id="69"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3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2AB5964-E1FE-4586-A8B4-179B4D86B8F5}"/>
              </a:ext>
            </a:extLst>
          </p:cNvPr>
          <p:cNvSpPr>
            <a:spLocks noGrp="1"/>
          </p:cNvSpPr>
          <p:nvPr>
            <p:ph idx="1"/>
          </p:nvPr>
        </p:nvSpPr>
        <p:spPr>
          <a:xfrm>
            <a:off x="838200" y="1363791"/>
            <a:ext cx="10515600" cy="4018205"/>
          </a:xfrm>
        </p:spPr>
        <p:txBody>
          <a:bodyPr vert="horz" lIns="91440" tIns="45720" rIns="91440" bIns="45720" rtlCol="0" anchor="t">
            <a:normAutofit/>
          </a:bodyPr>
          <a:lstStyle/>
          <a:p>
            <a:pPr marL="457200" indent="-457200"/>
            <a:r>
              <a:rPr lang="en-ZA" sz="2400" dirty="0">
                <a:cs typeface="Calibri" panose="020F0502020204030204"/>
              </a:rPr>
              <a:t>Finance and investment policies = criteria &amp; conditions</a:t>
            </a:r>
          </a:p>
          <a:p>
            <a:pPr marL="457200" indent="-457200"/>
            <a:r>
              <a:rPr lang="en-ZA" sz="2400" dirty="0">
                <a:cs typeface="Calibri" panose="020F0502020204030204"/>
              </a:rPr>
              <a:t>Guides DFI's decision-making</a:t>
            </a:r>
          </a:p>
          <a:p>
            <a:pPr marL="457200" indent="-457200"/>
            <a:r>
              <a:rPr lang="en-ZA" sz="2400" dirty="0">
                <a:cs typeface="Calibri" panose="020F0502020204030204"/>
              </a:rPr>
              <a:t>A tool to facilitate sustainable development</a:t>
            </a:r>
          </a:p>
          <a:p>
            <a:pPr marL="457200" indent="-457200"/>
            <a:endParaRPr lang="en-ZA" sz="2400">
              <a:solidFill>
                <a:srgbClr val="000000"/>
              </a:solidFill>
              <a:cs typeface="Calibri"/>
            </a:endParaRPr>
          </a:p>
          <a:p>
            <a:pPr marL="0" indent="0">
              <a:buNone/>
            </a:pPr>
            <a:endParaRPr lang="en-ZA" sz="2400" i="1"/>
          </a:p>
          <a:p>
            <a:pPr marL="0" indent="0" algn="ctr">
              <a:buNone/>
            </a:pPr>
            <a:endParaRPr lang="en-ZA" b="1" i="1">
              <a:solidFill>
                <a:srgbClr val="000000"/>
              </a:solidFill>
              <a:cs typeface="Calibri"/>
            </a:endParaRPr>
          </a:p>
          <a:p>
            <a:pPr marL="0" indent="0" algn="ctr">
              <a:buNone/>
            </a:pPr>
            <a:endParaRPr lang="en-ZA" b="1" i="1">
              <a:solidFill>
                <a:srgbClr val="000000"/>
              </a:solidFill>
              <a:cs typeface="Calibri"/>
            </a:endParaRPr>
          </a:p>
          <a:p>
            <a:pPr marL="0" indent="0" algn="ctr">
              <a:buNone/>
            </a:pPr>
            <a:endParaRPr lang="en-ZA" b="1" i="1">
              <a:solidFill>
                <a:srgbClr val="000000"/>
              </a:solidFill>
              <a:cs typeface="Calibri"/>
            </a:endParaRPr>
          </a:p>
          <a:p>
            <a:pPr marL="0" indent="0" algn="ctr">
              <a:buNone/>
            </a:pPr>
            <a:endParaRPr lang="en-ZA" b="1" i="1">
              <a:solidFill>
                <a:srgbClr val="000000"/>
              </a:solidFill>
              <a:cs typeface="Calibri"/>
            </a:endParaRPr>
          </a:p>
          <a:p>
            <a:pPr marL="0" indent="0" algn="ctr">
              <a:buNone/>
            </a:pPr>
            <a:endParaRPr lang="en-ZA" b="1" i="1">
              <a:solidFill>
                <a:srgbClr val="000000"/>
              </a:solidFill>
              <a:cs typeface="Calibri"/>
            </a:endParaRPr>
          </a:p>
          <a:p>
            <a:pPr marL="0" indent="0" algn="ctr">
              <a:buNone/>
            </a:pPr>
            <a:endParaRPr lang="en-ZA" b="1" i="1">
              <a:cs typeface="Calibri"/>
            </a:endParaRPr>
          </a:p>
          <a:p>
            <a:pPr marL="0" indent="0" algn="ctr">
              <a:buNone/>
            </a:pPr>
            <a:endParaRPr lang="en-ZA" sz="2400">
              <a:cs typeface="Calibri"/>
            </a:endParaRPr>
          </a:p>
        </p:txBody>
      </p:sp>
      <p:sp>
        <p:nvSpPr>
          <p:cNvPr id="6" name="Title 1">
            <a:extLst>
              <a:ext uri="{FF2B5EF4-FFF2-40B4-BE49-F238E27FC236}">
                <a16:creationId xmlns:a16="http://schemas.microsoft.com/office/drawing/2014/main" xmlns="" id="{9C845241-2E44-4025-AAD1-5357773ECB05}"/>
              </a:ext>
            </a:extLst>
          </p:cNvPr>
          <p:cNvSpPr txBox="1">
            <a:spLocks/>
          </p:cNvSpPr>
          <p:nvPr/>
        </p:nvSpPr>
        <p:spPr>
          <a:xfrm>
            <a:off x="393469" y="321823"/>
            <a:ext cx="10616738" cy="6036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ZA" sz="2800" b="1" spc="30">
                <a:solidFill>
                  <a:schemeClr val="bg2">
                    <a:lumMod val="25000"/>
                  </a:schemeClr>
                </a:solidFill>
                <a:latin typeface="+mn-lt"/>
              </a:rPr>
              <a:t>FINANCE AND INVESTMENT POLICIES MATTER!</a:t>
            </a:r>
          </a:p>
        </p:txBody>
      </p:sp>
      <p:sp>
        <p:nvSpPr>
          <p:cNvPr id="2" name="Arrow: Down 1">
            <a:extLst>
              <a:ext uri="{FF2B5EF4-FFF2-40B4-BE49-F238E27FC236}">
                <a16:creationId xmlns:a16="http://schemas.microsoft.com/office/drawing/2014/main" xmlns="" id="{340A93A1-6116-43B7-AE22-DA6535A37911}"/>
              </a:ext>
            </a:extLst>
          </p:cNvPr>
          <p:cNvSpPr/>
          <p:nvPr/>
        </p:nvSpPr>
        <p:spPr>
          <a:xfrm>
            <a:off x="5523864" y="4577526"/>
            <a:ext cx="477670" cy="705134"/>
          </a:xfrm>
          <a:prstGeom prst="down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xmlns="" id="{F0413E69-6954-449D-870E-E7AC8F35CC40}"/>
              </a:ext>
            </a:extLst>
          </p:cNvPr>
          <p:cNvSpPr txBox="1"/>
          <p:nvPr/>
        </p:nvSpPr>
        <p:spPr>
          <a:xfrm>
            <a:off x="914400" y="2790966"/>
            <a:ext cx="10499677" cy="1605568"/>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90000"/>
              </a:lnSpc>
              <a:spcBef>
                <a:spcPts val="1000"/>
              </a:spcBef>
            </a:pPr>
            <a:r>
              <a:rPr lang="en-ZA" sz="2000" b="1">
                <a:solidFill>
                  <a:schemeClr val="accent6"/>
                </a:solidFill>
                <a:ea typeface="+mn-lt"/>
                <a:cs typeface="+mn-lt"/>
              </a:rPr>
              <a:t>DBSA mission: </a:t>
            </a:r>
            <a:r>
              <a:rPr lang="en-ZA" sz="2000" b="1">
                <a:ea typeface="+mn-lt"/>
                <a:cs typeface="+mn-lt"/>
              </a:rPr>
              <a:t> </a:t>
            </a:r>
            <a:r>
              <a:rPr lang="en-ZA" sz="2000" i="1">
                <a:ea typeface="+mn-lt"/>
                <a:cs typeface="+mn-lt"/>
              </a:rPr>
              <a:t>“To advance the development impact in the region by expanding access to development finance and effectively integrating and implementing</a:t>
            </a:r>
            <a:r>
              <a:rPr lang="en-ZA" sz="2000" b="1" i="1">
                <a:ea typeface="+mn-lt"/>
                <a:cs typeface="+mn-lt"/>
              </a:rPr>
              <a:t> sustainable development </a:t>
            </a:r>
            <a:r>
              <a:rPr lang="en-ZA" sz="2000" i="1">
                <a:ea typeface="+mn-lt"/>
                <a:cs typeface="+mn-lt"/>
              </a:rPr>
              <a:t>solutions...”</a:t>
            </a:r>
            <a:endParaRPr lang="en-ZA" sz="2000">
              <a:ea typeface="+mn-lt"/>
              <a:cs typeface="+mn-lt"/>
            </a:endParaRPr>
          </a:p>
          <a:p>
            <a:pPr>
              <a:lnSpc>
                <a:spcPct val="90000"/>
              </a:lnSpc>
              <a:spcBef>
                <a:spcPts val="1000"/>
              </a:spcBef>
            </a:pPr>
            <a:r>
              <a:rPr lang="en-ZA" sz="2000" b="1">
                <a:solidFill>
                  <a:schemeClr val="accent6"/>
                </a:solidFill>
                <a:ea typeface="+mn-lt"/>
                <a:cs typeface="+mn-lt"/>
              </a:rPr>
              <a:t>IDC vision: </a:t>
            </a:r>
            <a:r>
              <a:rPr lang="en-ZA" sz="2000" i="1">
                <a:ea typeface="+mn-lt"/>
                <a:cs typeface="+mn-lt"/>
              </a:rPr>
              <a:t>“To be the primary driving force of commercially </a:t>
            </a:r>
            <a:r>
              <a:rPr lang="en-ZA" sz="2000" b="1" i="1">
                <a:ea typeface="+mn-lt"/>
                <a:cs typeface="+mn-lt"/>
              </a:rPr>
              <a:t>sustainable industrial development </a:t>
            </a:r>
            <a:r>
              <a:rPr lang="en-ZA" sz="2000" i="1">
                <a:ea typeface="+mn-lt"/>
                <a:cs typeface="+mn-lt"/>
              </a:rPr>
              <a:t>and innovation for the benefit of South Africa and the rest of Africa.”</a:t>
            </a:r>
            <a:endParaRPr lang="en-ZA" sz="2000">
              <a:cs typeface="Calibri" panose="020F0502020204030204"/>
            </a:endParaRPr>
          </a:p>
        </p:txBody>
      </p:sp>
      <p:sp>
        <p:nvSpPr>
          <p:cNvPr id="5" name="TextBox 4">
            <a:extLst>
              <a:ext uri="{FF2B5EF4-FFF2-40B4-BE49-F238E27FC236}">
                <a16:creationId xmlns:a16="http://schemas.microsoft.com/office/drawing/2014/main" xmlns="" id="{3F2D9C49-A4BC-44A0-AD2A-14624941CA46}"/>
              </a:ext>
            </a:extLst>
          </p:cNvPr>
          <p:cNvSpPr txBox="1"/>
          <p:nvPr/>
        </p:nvSpPr>
        <p:spPr>
          <a:xfrm>
            <a:off x="229567" y="5428525"/>
            <a:ext cx="11703931" cy="13839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90000"/>
              </a:lnSpc>
              <a:spcBef>
                <a:spcPts val="1000"/>
              </a:spcBef>
            </a:pPr>
            <a:r>
              <a:rPr lang="en-ZA" sz="2400" b="1" i="1" dirty="0">
                <a:ea typeface="+mn-lt"/>
                <a:cs typeface="+mn-lt"/>
              </a:rPr>
              <a:t>Do their policies reflect this?</a:t>
            </a:r>
            <a:endParaRPr lang="en-ZA" sz="2400" dirty="0">
              <a:ea typeface="+mn-lt"/>
              <a:cs typeface="+mn-lt"/>
            </a:endParaRPr>
          </a:p>
          <a:p>
            <a:pPr algn="ctr">
              <a:lnSpc>
                <a:spcPct val="90000"/>
              </a:lnSpc>
              <a:spcBef>
                <a:spcPts val="1000"/>
              </a:spcBef>
            </a:pPr>
            <a:r>
              <a:rPr lang="en-ZA" sz="2000" b="1" i="1" dirty="0">
                <a:solidFill>
                  <a:schemeClr val="accent6"/>
                </a:solidFill>
                <a:ea typeface="+mn-lt"/>
                <a:cs typeface="+mn-lt"/>
              </a:rPr>
              <a:t>“DFIs have the potential to fulfil an important role in financing a more equitable and just society, one in which the inter-dependence of people and the environment is valued and protected.”</a:t>
            </a:r>
            <a:endParaRPr lang="en-ZA" sz="2000" b="1" dirty="0">
              <a:solidFill>
                <a:schemeClr val="accent6"/>
              </a:solidFill>
              <a:ea typeface="+mn-lt"/>
              <a:cs typeface="+mn-lt"/>
            </a:endParaRPr>
          </a:p>
          <a:p>
            <a:pPr algn="l"/>
            <a:endParaRPr lang="en-US" dirty="0">
              <a:cs typeface="Calibri"/>
            </a:endParaRPr>
          </a:p>
        </p:txBody>
      </p:sp>
    </p:spTree>
    <p:extLst>
      <p:ext uri="{BB962C8B-B14F-4D97-AF65-F5344CB8AC3E}">
        <p14:creationId xmlns:p14="http://schemas.microsoft.com/office/powerpoint/2010/main" val="384437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animBg="1"/>
      <p:bldP spid="4" grpId="0" animBg="1"/>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BB832928-6513-4CA0-BD2B-91D79050EE60}"/>
              </a:ext>
            </a:extLst>
          </p:cNvPr>
          <p:cNvGraphicFramePr>
            <a:graphicFrameLocks noGrp="1"/>
          </p:cNvGraphicFramePr>
          <p:nvPr>
            <p:extLst>
              <p:ext uri="{D42A27DB-BD31-4B8C-83A1-F6EECF244321}">
                <p14:modId xmlns:p14="http://schemas.microsoft.com/office/powerpoint/2010/main" val="3105563087"/>
              </p:ext>
            </p:extLst>
          </p:nvPr>
        </p:nvGraphicFramePr>
        <p:xfrm>
          <a:off x="491403" y="1191297"/>
          <a:ext cx="6528522" cy="4912136"/>
        </p:xfrm>
        <a:graphic>
          <a:graphicData uri="http://schemas.openxmlformats.org/drawingml/2006/table">
            <a:tbl>
              <a:tblPr firstRow="1" firstCol="1" bandRow="1"/>
              <a:tblGrid>
                <a:gridCol w="1280866">
                  <a:extLst>
                    <a:ext uri="{9D8B030D-6E8A-4147-A177-3AD203B41FA5}">
                      <a16:colId xmlns:a16="http://schemas.microsoft.com/office/drawing/2014/main" xmlns="" val="1043386248"/>
                    </a:ext>
                  </a:extLst>
                </a:gridCol>
                <a:gridCol w="719034">
                  <a:extLst>
                    <a:ext uri="{9D8B030D-6E8A-4147-A177-3AD203B41FA5}">
                      <a16:colId xmlns:a16="http://schemas.microsoft.com/office/drawing/2014/main" xmlns="" val="1062407433"/>
                    </a:ext>
                  </a:extLst>
                </a:gridCol>
                <a:gridCol w="719034">
                  <a:extLst>
                    <a:ext uri="{9D8B030D-6E8A-4147-A177-3AD203B41FA5}">
                      <a16:colId xmlns:a16="http://schemas.microsoft.com/office/drawing/2014/main" xmlns="" val="3598418140"/>
                    </a:ext>
                  </a:extLst>
                </a:gridCol>
                <a:gridCol w="719034">
                  <a:extLst>
                    <a:ext uri="{9D8B030D-6E8A-4147-A177-3AD203B41FA5}">
                      <a16:colId xmlns:a16="http://schemas.microsoft.com/office/drawing/2014/main" xmlns="" val="3363741029"/>
                    </a:ext>
                  </a:extLst>
                </a:gridCol>
                <a:gridCol w="719034">
                  <a:extLst>
                    <a:ext uri="{9D8B030D-6E8A-4147-A177-3AD203B41FA5}">
                      <a16:colId xmlns:a16="http://schemas.microsoft.com/office/drawing/2014/main" xmlns="" val="1899973861"/>
                    </a:ext>
                  </a:extLst>
                </a:gridCol>
                <a:gridCol w="719034">
                  <a:extLst>
                    <a:ext uri="{9D8B030D-6E8A-4147-A177-3AD203B41FA5}">
                      <a16:colId xmlns:a16="http://schemas.microsoft.com/office/drawing/2014/main" xmlns="" val="3930257191"/>
                    </a:ext>
                  </a:extLst>
                </a:gridCol>
                <a:gridCol w="719034">
                  <a:extLst>
                    <a:ext uri="{9D8B030D-6E8A-4147-A177-3AD203B41FA5}">
                      <a16:colId xmlns:a16="http://schemas.microsoft.com/office/drawing/2014/main" xmlns="" val="4027028583"/>
                    </a:ext>
                  </a:extLst>
                </a:gridCol>
                <a:gridCol w="933452">
                  <a:extLst>
                    <a:ext uri="{9D8B030D-6E8A-4147-A177-3AD203B41FA5}">
                      <a16:colId xmlns:a16="http://schemas.microsoft.com/office/drawing/2014/main" xmlns="" val="206231214"/>
                    </a:ext>
                  </a:extLst>
                </a:gridCol>
              </a:tblGrid>
              <a:tr h="376249">
                <a:tc>
                  <a:txBody>
                    <a:bodyPr/>
                    <a:lstStyle/>
                    <a:p>
                      <a:pPr>
                        <a:lnSpc>
                          <a:spcPct val="107000"/>
                        </a:lnSpc>
                        <a:spcAft>
                          <a:spcPts val="0"/>
                        </a:spcAft>
                      </a:pPr>
                      <a:r>
                        <a:rPr lang="en-ZA" sz="14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THEMES / SECTORS</a:t>
                      </a:r>
                      <a:endParaRPr lang="en-ZA"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nSpc>
                          <a:spcPct val="107000"/>
                        </a:lnSpc>
                        <a:spcAft>
                          <a:spcPts val="0"/>
                        </a:spcAft>
                      </a:pPr>
                      <a:r>
                        <a:rPr lang="en-ZA" sz="12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EIB </a:t>
                      </a:r>
                    </a:p>
                    <a:p>
                      <a:pPr>
                        <a:lnSpc>
                          <a:spcPct val="107000"/>
                        </a:lnSpc>
                        <a:spcAft>
                          <a:spcPts val="0"/>
                        </a:spcAft>
                      </a:pPr>
                      <a:r>
                        <a:rPr lang="en-ZA" sz="12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(1</a:t>
                      </a:r>
                      <a:r>
                        <a:rPr lang="en-ZA" sz="1200" b="1" baseline="30000" dirty="0">
                          <a:solidFill>
                            <a:srgbClr val="FFFFFF"/>
                          </a:solidFill>
                          <a:effectLst/>
                          <a:latin typeface="Calibri" panose="020F0502020204030204" pitchFamily="34" charset="0"/>
                          <a:ea typeface="Calibri" panose="020F0502020204030204" pitchFamily="34" charset="0"/>
                          <a:cs typeface="Arial" panose="020B0604020202020204" pitchFamily="34" charset="0"/>
                        </a:rPr>
                        <a:t>st</a:t>
                      </a:r>
                      <a:r>
                        <a:rPr lang="en-ZA" sz="12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 </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nSpc>
                          <a:spcPct val="107000"/>
                        </a:lnSpc>
                        <a:spcAft>
                          <a:spcPts val="0"/>
                        </a:spcAft>
                      </a:pPr>
                      <a:r>
                        <a:rPr lang="en-ZA" sz="12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AFDB (2</a:t>
                      </a:r>
                      <a:r>
                        <a:rPr lang="en-ZA" sz="1200" b="1" baseline="30000" dirty="0">
                          <a:solidFill>
                            <a:srgbClr val="FFFFFF"/>
                          </a:solidFill>
                          <a:effectLst/>
                          <a:latin typeface="Calibri" panose="020F0502020204030204" pitchFamily="34" charset="0"/>
                          <a:ea typeface="Calibri" panose="020F0502020204030204" pitchFamily="34" charset="0"/>
                          <a:cs typeface="Arial" panose="020B0604020202020204" pitchFamily="34" charset="0"/>
                        </a:rPr>
                        <a:t>nd</a:t>
                      </a:r>
                      <a:r>
                        <a:rPr lang="en-ZA" sz="12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nSpc>
                          <a:spcPct val="107000"/>
                        </a:lnSpc>
                        <a:spcAft>
                          <a:spcPts val="0"/>
                        </a:spcAft>
                      </a:pPr>
                      <a:r>
                        <a:rPr lang="en-ZA" sz="12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FMO (3</a:t>
                      </a:r>
                      <a:r>
                        <a:rPr lang="en-ZA" sz="1200" b="1" baseline="30000" dirty="0">
                          <a:solidFill>
                            <a:srgbClr val="FFFFFF"/>
                          </a:solidFill>
                          <a:effectLst/>
                          <a:latin typeface="Calibri" panose="020F0502020204030204" pitchFamily="34" charset="0"/>
                          <a:ea typeface="Calibri" panose="020F0502020204030204" pitchFamily="34" charset="0"/>
                          <a:cs typeface="Arial" panose="020B0604020202020204" pitchFamily="34" charset="0"/>
                        </a:rPr>
                        <a:t>rd</a:t>
                      </a:r>
                      <a:r>
                        <a:rPr lang="en-ZA" sz="12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nSpc>
                          <a:spcPct val="107000"/>
                        </a:lnSpc>
                        <a:spcAft>
                          <a:spcPts val="0"/>
                        </a:spcAft>
                      </a:pPr>
                      <a:r>
                        <a:rPr lang="en-ZA" sz="12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DBSA (4</a:t>
                      </a:r>
                      <a:r>
                        <a:rPr lang="en-ZA" sz="1200" b="1" baseline="30000" dirty="0">
                          <a:solidFill>
                            <a:srgbClr val="FFFFFF"/>
                          </a:solidFill>
                          <a:effectLst/>
                          <a:latin typeface="Calibri" panose="020F0502020204030204" pitchFamily="34" charset="0"/>
                          <a:ea typeface="Calibri" panose="020F0502020204030204" pitchFamily="34" charset="0"/>
                          <a:cs typeface="Arial" panose="020B0604020202020204" pitchFamily="34" charset="0"/>
                        </a:rPr>
                        <a:t>th</a:t>
                      </a:r>
                      <a:r>
                        <a:rPr lang="en-ZA" sz="12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nSpc>
                          <a:spcPct val="107000"/>
                        </a:lnSpc>
                        <a:spcAft>
                          <a:spcPts val="0"/>
                        </a:spcAft>
                      </a:pPr>
                      <a:r>
                        <a:rPr lang="en-ZA" sz="12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NDB </a:t>
                      </a:r>
                    </a:p>
                    <a:p>
                      <a:pPr>
                        <a:lnSpc>
                          <a:spcPct val="107000"/>
                        </a:lnSpc>
                        <a:spcAft>
                          <a:spcPts val="0"/>
                        </a:spcAft>
                      </a:pPr>
                      <a:r>
                        <a:rPr lang="en-ZA" sz="12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(5</a:t>
                      </a:r>
                      <a:r>
                        <a:rPr lang="en-ZA" sz="1200" b="1" baseline="30000" dirty="0">
                          <a:solidFill>
                            <a:srgbClr val="FFFFFF"/>
                          </a:solidFill>
                          <a:effectLst/>
                          <a:latin typeface="Calibri" panose="020F0502020204030204" pitchFamily="34" charset="0"/>
                          <a:ea typeface="Calibri" panose="020F0502020204030204" pitchFamily="34" charset="0"/>
                          <a:cs typeface="Arial" panose="020B0604020202020204" pitchFamily="34" charset="0"/>
                        </a:rPr>
                        <a:t>th</a:t>
                      </a:r>
                      <a:r>
                        <a:rPr lang="en-ZA" sz="12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 </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nSpc>
                          <a:spcPct val="107000"/>
                        </a:lnSpc>
                        <a:spcAft>
                          <a:spcPts val="0"/>
                        </a:spcAft>
                      </a:pPr>
                      <a:r>
                        <a:rPr lang="en-ZA" sz="14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IDC (6</a:t>
                      </a:r>
                      <a:r>
                        <a:rPr lang="en-ZA" sz="1400" b="1" baseline="30000" dirty="0">
                          <a:solidFill>
                            <a:srgbClr val="FFFFFF"/>
                          </a:solidFill>
                          <a:effectLst/>
                          <a:latin typeface="Calibri" panose="020F0502020204030204" pitchFamily="34" charset="0"/>
                          <a:ea typeface="Calibri" panose="020F0502020204030204" pitchFamily="34" charset="0"/>
                          <a:cs typeface="Arial" panose="020B0604020202020204" pitchFamily="34" charset="0"/>
                        </a:rPr>
                        <a:t>TH</a:t>
                      </a:r>
                      <a:r>
                        <a:rPr lang="en-ZA" sz="14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a:t>
                      </a:r>
                      <a:endParaRPr lang="en-ZA"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nSpc>
                          <a:spcPct val="107000"/>
                        </a:lnSpc>
                        <a:spcAft>
                          <a:spcPts val="0"/>
                        </a:spcAft>
                      </a:pPr>
                      <a:r>
                        <a:rPr lang="en-ZA" sz="14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AVERAGE DFIs</a:t>
                      </a:r>
                      <a:endParaRPr lang="en-ZA"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extLst>
                  <a:ext uri="{0D108BD9-81ED-4DB2-BD59-A6C34878D82A}">
                    <a16:rowId xmlns:a16="http://schemas.microsoft.com/office/drawing/2014/main" xmlns="" val="2308031985"/>
                  </a:ext>
                </a:extLst>
              </a:tr>
              <a:tr h="376249">
                <a:tc>
                  <a:txBody>
                    <a:bodyPr/>
                    <a:lstStyle/>
                    <a:p>
                      <a:pPr>
                        <a:lnSpc>
                          <a:spcPct val="107000"/>
                        </a:lnSpc>
                        <a:spcAft>
                          <a:spcPts val="0"/>
                        </a:spcAft>
                      </a:pPr>
                      <a:r>
                        <a:rPr lang="en-ZA" sz="1400"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Climate Change</a:t>
                      </a:r>
                      <a:endParaRPr lang="en-ZA"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7.9</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2.1</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4.0</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nSpc>
                          <a:spcPct val="107000"/>
                        </a:lnSpc>
                        <a:spcAft>
                          <a:spcPts val="0"/>
                        </a:spcAft>
                      </a:pPr>
                      <a:r>
                        <a:rPr lang="en-ZA" sz="12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1.3</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nSpc>
                          <a:spcPct val="107000"/>
                        </a:lnSpc>
                        <a:spcAft>
                          <a:spcPts val="0"/>
                        </a:spcAft>
                      </a:pPr>
                      <a:r>
                        <a:rPr lang="en-ZA" sz="1200" dirty="0">
                          <a:effectLst/>
                          <a:latin typeface="Calibri" panose="020F0502020204030204" pitchFamily="34" charset="0"/>
                          <a:ea typeface="Calibri" panose="020F0502020204030204" pitchFamily="34" charset="0"/>
                          <a:cs typeface="Arial" panose="020B0604020202020204" pitchFamily="34" charset="0"/>
                        </a:rPr>
                        <a:t>0.8</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lnSpc>
                          <a:spcPct val="107000"/>
                        </a:lnSpc>
                        <a:spcAft>
                          <a:spcPts val="0"/>
                        </a:spcAft>
                      </a:pPr>
                      <a:r>
                        <a:rPr lang="en-ZA" sz="14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0.0</a:t>
                      </a:r>
                      <a:endParaRPr lang="en-ZA" sz="12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lnSpc>
                          <a:spcPct val="107000"/>
                        </a:lnSpc>
                        <a:spcAft>
                          <a:spcPts val="0"/>
                        </a:spcAft>
                      </a:pPr>
                      <a:r>
                        <a:rPr lang="en-ZA" sz="1400" dirty="0">
                          <a:effectLst/>
                          <a:latin typeface="Calibri" panose="020F0502020204030204" pitchFamily="34" charset="0"/>
                          <a:ea typeface="Calibri" panose="020F0502020204030204" pitchFamily="34" charset="0"/>
                          <a:cs typeface="Arial" panose="020B0604020202020204" pitchFamily="34" charset="0"/>
                        </a:rPr>
                        <a:t>2.7</a:t>
                      </a:r>
                      <a:endParaRPr lang="en-ZA"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xmlns="" val="1375307309"/>
                  </a:ext>
                </a:extLst>
              </a:tr>
              <a:tr h="376249">
                <a:tc>
                  <a:txBody>
                    <a:bodyPr/>
                    <a:lstStyle/>
                    <a:p>
                      <a:pPr>
                        <a:lnSpc>
                          <a:spcPct val="107000"/>
                        </a:lnSpc>
                        <a:spcAft>
                          <a:spcPts val="0"/>
                        </a:spcAft>
                      </a:pPr>
                      <a:r>
                        <a:rPr lang="en-ZA" sz="14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Corruption</a:t>
                      </a:r>
                      <a:endParaRPr lang="en-ZA"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dirty="0">
                          <a:effectLst/>
                          <a:latin typeface="Calibri" panose="020F0502020204030204" pitchFamily="34" charset="0"/>
                          <a:ea typeface="Calibri" panose="020F0502020204030204" pitchFamily="34" charset="0"/>
                          <a:cs typeface="Arial" panose="020B0604020202020204" pitchFamily="34" charset="0"/>
                        </a:rPr>
                        <a:t>8.3</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dirty="0">
                          <a:effectLst/>
                          <a:latin typeface="Calibri" panose="020F0502020204030204" pitchFamily="34" charset="0"/>
                          <a:ea typeface="Calibri" panose="020F0502020204030204" pitchFamily="34" charset="0"/>
                          <a:cs typeface="Arial" panose="020B0604020202020204" pitchFamily="34" charset="0"/>
                        </a:rPr>
                        <a:t>7.1</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dirty="0">
                          <a:effectLst/>
                          <a:latin typeface="Calibri" panose="020F0502020204030204" pitchFamily="34" charset="0"/>
                          <a:ea typeface="Calibri" panose="020F0502020204030204" pitchFamily="34" charset="0"/>
                          <a:cs typeface="Arial" panose="020B0604020202020204" pitchFamily="34" charset="0"/>
                        </a:rPr>
                        <a:t>7.5</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3.3</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nSpc>
                          <a:spcPct val="107000"/>
                        </a:lnSpc>
                        <a:spcAft>
                          <a:spcPts val="0"/>
                        </a:spcAft>
                      </a:pPr>
                      <a:r>
                        <a:rPr lang="en-ZA" sz="1200" dirty="0">
                          <a:effectLst/>
                          <a:latin typeface="Calibri" panose="020F0502020204030204" pitchFamily="34" charset="0"/>
                          <a:ea typeface="Calibri" panose="020F0502020204030204" pitchFamily="34" charset="0"/>
                          <a:cs typeface="Arial" panose="020B0604020202020204" pitchFamily="34" charset="0"/>
                        </a:rPr>
                        <a:t>3.3</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3.3</a:t>
                      </a:r>
                      <a:endParaRPr lang="en-ZA" sz="12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lnSpc>
                          <a:spcPct val="107000"/>
                        </a:lnSpc>
                        <a:spcAft>
                          <a:spcPts val="0"/>
                        </a:spcAft>
                      </a:pPr>
                      <a:r>
                        <a:rPr lang="en-ZA" sz="1400" dirty="0">
                          <a:effectLst/>
                          <a:latin typeface="Calibri" panose="020F0502020204030204" pitchFamily="34" charset="0"/>
                          <a:ea typeface="Calibri" panose="020F0502020204030204" pitchFamily="34" charset="0"/>
                          <a:cs typeface="Arial" panose="020B0604020202020204" pitchFamily="34" charset="0"/>
                        </a:rPr>
                        <a:t>5.5</a:t>
                      </a:r>
                      <a:endParaRPr lang="en-ZA"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3687563713"/>
                  </a:ext>
                </a:extLst>
              </a:tr>
              <a:tr h="376249">
                <a:tc>
                  <a:txBody>
                    <a:bodyPr/>
                    <a:lstStyle/>
                    <a:p>
                      <a:pPr>
                        <a:lnSpc>
                          <a:spcPct val="107000"/>
                        </a:lnSpc>
                        <a:spcAft>
                          <a:spcPts val="0"/>
                        </a:spcAft>
                      </a:pPr>
                      <a:r>
                        <a:rPr lang="en-ZA" sz="1400">
                          <a:solidFill>
                            <a:srgbClr val="000000"/>
                          </a:solidFill>
                          <a:effectLst/>
                          <a:latin typeface="Calibri Light" panose="020F0302020204030204" pitchFamily="34" charset="0"/>
                          <a:ea typeface="Calibri" panose="020F0502020204030204" pitchFamily="34" charset="0"/>
                          <a:cs typeface="Arial" panose="020B0604020202020204" pitchFamily="34" charset="0"/>
                        </a:rPr>
                        <a:t>Gender Equality</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6.4</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3.2</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2.5</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3.0</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1.3</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1.3</a:t>
                      </a:r>
                      <a:endParaRPr lang="en-ZA" sz="12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lnSpc>
                          <a:spcPct val="107000"/>
                        </a:lnSpc>
                        <a:spcAft>
                          <a:spcPts val="0"/>
                        </a:spcAft>
                      </a:pPr>
                      <a:r>
                        <a:rPr lang="en-ZA" sz="1400">
                          <a:effectLst/>
                          <a:latin typeface="Calibri" panose="020F0502020204030204" pitchFamily="34" charset="0"/>
                          <a:ea typeface="Calibri" panose="020F0502020204030204" pitchFamily="34" charset="0"/>
                          <a:cs typeface="Arial" panose="020B0604020202020204" pitchFamily="34" charset="0"/>
                        </a:rPr>
                        <a:t>3.0</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1719628220"/>
                  </a:ext>
                </a:extLst>
              </a:tr>
              <a:tr h="376249">
                <a:tc>
                  <a:txBody>
                    <a:bodyPr/>
                    <a:lstStyle/>
                    <a:p>
                      <a:pPr>
                        <a:lnSpc>
                          <a:spcPct val="107000"/>
                        </a:lnSpc>
                        <a:spcAft>
                          <a:spcPts val="0"/>
                        </a:spcAft>
                      </a:pPr>
                      <a:r>
                        <a:rPr lang="en-ZA" sz="1400">
                          <a:solidFill>
                            <a:srgbClr val="000000"/>
                          </a:solidFill>
                          <a:effectLst/>
                          <a:latin typeface="Calibri Light" panose="020F0302020204030204" pitchFamily="34" charset="0"/>
                          <a:ea typeface="Calibri" panose="020F0502020204030204" pitchFamily="34" charset="0"/>
                          <a:cs typeface="Arial" panose="020B0604020202020204" pitchFamily="34" charset="0"/>
                        </a:rPr>
                        <a:t>Health</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8.0</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7.5</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5.6</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3.4</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4.7</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0.0</a:t>
                      </a:r>
                      <a:endParaRPr lang="en-ZA" sz="12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lnSpc>
                          <a:spcPct val="107000"/>
                        </a:lnSpc>
                        <a:spcAft>
                          <a:spcPts val="0"/>
                        </a:spcAft>
                      </a:pPr>
                      <a:r>
                        <a:rPr lang="en-ZA" sz="1400" dirty="0">
                          <a:effectLst/>
                          <a:latin typeface="Calibri" panose="020F0502020204030204" pitchFamily="34" charset="0"/>
                          <a:ea typeface="Calibri" panose="020F0502020204030204" pitchFamily="34" charset="0"/>
                          <a:cs typeface="Arial" panose="020B0604020202020204" pitchFamily="34" charset="0"/>
                        </a:rPr>
                        <a:t>4.9</a:t>
                      </a:r>
                      <a:endParaRPr lang="en-ZA"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1961278407"/>
                  </a:ext>
                </a:extLst>
              </a:tr>
              <a:tr h="376249">
                <a:tc>
                  <a:txBody>
                    <a:bodyPr/>
                    <a:lstStyle/>
                    <a:p>
                      <a:pPr>
                        <a:lnSpc>
                          <a:spcPct val="107000"/>
                        </a:lnSpc>
                        <a:spcAft>
                          <a:spcPts val="0"/>
                        </a:spcAft>
                      </a:pPr>
                      <a:r>
                        <a:rPr lang="en-ZA" sz="1400">
                          <a:solidFill>
                            <a:srgbClr val="000000"/>
                          </a:solidFill>
                          <a:effectLst/>
                          <a:latin typeface="Calibri Light" panose="020F0302020204030204" pitchFamily="34" charset="0"/>
                          <a:ea typeface="Calibri" panose="020F0502020204030204" pitchFamily="34" charset="0"/>
                          <a:cs typeface="Arial" panose="020B0604020202020204" pitchFamily="34" charset="0"/>
                        </a:rPr>
                        <a:t>Human Rights</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7.7</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7.7</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6.2</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4.0</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2.3</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0.0</a:t>
                      </a:r>
                      <a:endParaRPr lang="en-ZA" sz="12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lnSpc>
                          <a:spcPct val="107000"/>
                        </a:lnSpc>
                        <a:spcAft>
                          <a:spcPts val="0"/>
                        </a:spcAft>
                      </a:pPr>
                      <a:r>
                        <a:rPr lang="en-ZA" sz="1400" dirty="0">
                          <a:effectLst/>
                          <a:latin typeface="Calibri" panose="020F0502020204030204" pitchFamily="34" charset="0"/>
                          <a:ea typeface="Calibri" panose="020F0502020204030204" pitchFamily="34" charset="0"/>
                          <a:cs typeface="Arial" panose="020B0604020202020204" pitchFamily="34" charset="0"/>
                        </a:rPr>
                        <a:t>4.6</a:t>
                      </a:r>
                      <a:endParaRPr lang="en-ZA"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3597363455"/>
                  </a:ext>
                </a:extLst>
              </a:tr>
              <a:tr h="376249">
                <a:tc>
                  <a:txBody>
                    <a:bodyPr/>
                    <a:lstStyle/>
                    <a:p>
                      <a:pPr>
                        <a:lnSpc>
                          <a:spcPct val="107000"/>
                        </a:lnSpc>
                        <a:spcAft>
                          <a:spcPts val="0"/>
                        </a:spcAft>
                      </a:pPr>
                      <a:r>
                        <a:rPr lang="en-ZA" sz="1400"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Nature</a:t>
                      </a:r>
                      <a:endParaRPr lang="en-ZA"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8.7</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8.0</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5.3</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5.6</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5.0</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0.0</a:t>
                      </a:r>
                      <a:endParaRPr lang="en-ZA" sz="12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lnSpc>
                          <a:spcPct val="107000"/>
                        </a:lnSpc>
                        <a:spcAft>
                          <a:spcPts val="0"/>
                        </a:spcAft>
                      </a:pPr>
                      <a:r>
                        <a:rPr lang="en-ZA" sz="1400" dirty="0">
                          <a:effectLst/>
                          <a:latin typeface="Calibri" panose="020F0502020204030204" pitchFamily="34" charset="0"/>
                          <a:ea typeface="Calibri" panose="020F0502020204030204" pitchFamily="34" charset="0"/>
                          <a:cs typeface="Arial" panose="020B0604020202020204" pitchFamily="34" charset="0"/>
                        </a:rPr>
                        <a:t>5.4</a:t>
                      </a:r>
                      <a:endParaRPr lang="en-ZA"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1639403247"/>
                  </a:ext>
                </a:extLst>
              </a:tr>
              <a:tr h="376249">
                <a:tc>
                  <a:txBody>
                    <a:bodyPr/>
                    <a:lstStyle/>
                    <a:p>
                      <a:pPr>
                        <a:lnSpc>
                          <a:spcPct val="107000"/>
                        </a:lnSpc>
                        <a:spcAft>
                          <a:spcPts val="0"/>
                        </a:spcAft>
                      </a:pPr>
                      <a:r>
                        <a:rPr lang="en-ZA" sz="140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Financial sector</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1.8</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2.0</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1.4</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0.5</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0.0</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0.0</a:t>
                      </a:r>
                      <a:endParaRPr lang="en-ZA" sz="12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lnSpc>
                          <a:spcPct val="107000"/>
                        </a:lnSpc>
                        <a:spcAft>
                          <a:spcPts val="0"/>
                        </a:spcAft>
                      </a:pPr>
                      <a:r>
                        <a:rPr lang="en-ZA" sz="1400" dirty="0">
                          <a:effectLst/>
                          <a:latin typeface="Calibri" panose="020F0502020204030204" pitchFamily="34" charset="0"/>
                          <a:ea typeface="Calibri" panose="020F0502020204030204" pitchFamily="34" charset="0"/>
                          <a:cs typeface="Arial" panose="020B0604020202020204" pitchFamily="34" charset="0"/>
                        </a:rPr>
                        <a:t>1.0</a:t>
                      </a:r>
                      <a:endParaRPr lang="en-ZA"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2638067698"/>
                  </a:ext>
                </a:extLst>
              </a:tr>
              <a:tr h="376249">
                <a:tc>
                  <a:txBody>
                    <a:bodyPr/>
                    <a:lstStyle/>
                    <a:p>
                      <a:pPr>
                        <a:lnSpc>
                          <a:spcPct val="107000"/>
                        </a:lnSpc>
                        <a:spcAft>
                          <a:spcPts val="0"/>
                        </a:spcAft>
                      </a:pPr>
                      <a:r>
                        <a:rPr lang="en-ZA" sz="1400"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Power Generation</a:t>
                      </a:r>
                      <a:endParaRPr lang="en-ZA"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nSpc>
                          <a:spcPct val="107000"/>
                        </a:lnSpc>
                        <a:spcAft>
                          <a:spcPts val="0"/>
                        </a:spcAft>
                      </a:pPr>
                      <a:r>
                        <a:rPr lang="en-ZA" sz="1200" dirty="0">
                          <a:effectLst/>
                          <a:latin typeface="Calibri" panose="020F0502020204030204" pitchFamily="34" charset="0"/>
                          <a:ea typeface="Calibri" panose="020F0502020204030204" pitchFamily="34" charset="0"/>
                          <a:cs typeface="Arial" panose="020B0604020202020204" pitchFamily="34" charset="0"/>
                        </a:rPr>
                        <a:t>6.7</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nSpc>
                          <a:spcPct val="107000"/>
                        </a:lnSpc>
                        <a:spcAft>
                          <a:spcPts val="0"/>
                        </a:spcAft>
                      </a:pPr>
                      <a:r>
                        <a:rPr lang="en-ZA" sz="1200" dirty="0">
                          <a:effectLst/>
                          <a:latin typeface="Calibri" panose="020F0502020204030204" pitchFamily="34" charset="0"/>
                          <a:ea typeface="Calibri" panose="020F0502020204030204" pitchFamily="34" charset="0"/>
                          <a:cs typeface="Arial" panose="020B0604020202020204" pitchFamily="34" charset="0"/>
                        </a:rPr>
                        <a:t>6.8</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nSpc>
                          <a:spcPct val="107000"/>
                        </a:lnSpc>
                        <a:spcAft>
                          <a:spcPts val="0"/>
                        </a:spcAft>
                      </a:pPr>
                      <a:r>
                        <a:rPr lang="en-ZA" sz="1200" dirty="0">
                          <a:effectLst/>
                          <a:latin typeface="Calibri" panose="020F0502020204030204" pitchFamily="34" charset="0"/>
                          <a:ea typeface="Calibri" panose="020F0502020204030204" pitchFamily="34" charset="0"/>
                          <a:cs typeface="Arial" panose="020B0604020202020204" pitchFamily="34" charset="0"/>
                        </a:rPr>
                        <a:t>4.2</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nSpc>
                          <a:spcPct val="107000"/>
                        </a:lnSpc>
                        <a:spcAft>
                          <a:spcPts val="0"/>
                        </a:spcAft>
                      </a:pPr>
                      <a:r>
                        <a:rPr lang="en-ZA" sz="12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4.4</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nSpc>
                          <a:spcPct val="107000"/>
                        </a:lnSpc>
                        <a:spcAft>
                          <a:spcPts val="0"/>
                        </a:spcAft>
                      </a:pPr>
                      <a:r>
                        <a:rPr lang="en-ZA" sz="1200" dirty="0">
                          <a:effectLst/>
                          <a:latin typeface="Calibri" panose="020F0502020204030204" pitchFamily="34" charset="0"/>
                          <a:ea typeface="Calibri" panose="020F0502020204030204" pitchFamily="34" charset="0"/>
                          <a:cs typeface="Arial" panose="020B0604020202020204" pitchFamily="34" charset="0"/>
                        </a:rPr>
                        <a:t>2.4</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lnSpc>
                          <a:spcPct val="107000"/>
                        </a:lnSpc>
                        <a:spcAft>
                          <a:spcPts val="0"/>
                        </a:spcAft>
                      </a:pPr>
                      <a:r>
                        <a:rPr lang="en-ZA" sz="14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0.5</a:t>
                      </a:r>
                      <a:endParaRPr lang="en-ZA" sz="12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lnSpc>
                          <a:spcPct val="107000"/>
                        </a:lnSpc>
                        <a:spcAft>
                          <a:spcPts val="0"/>
                        </a:spcAft>
                      </a:pPr>
                      <a:r>
                        <a:rPr lang="en-ZA" sz="1400" dirty="0">
                          <a:effectLst/>
                          <a:latin typeface="Calibri" panose="020F0502020204030204" pitchFamily="34" charset="0"/>
                          <a:ea typeface="Calibri" panose="020F0502020204030204" pitchFamily="34" charset="0"/>
                          <a:cs typeface="Arial" panose="020B0604020202020204" pitchFamily="34" charset="0"/>
                        </a:rPr>
                        <a:t>4.2</a:t>
                      </a:r>
                      <a:endParaRPr lang="en-ZA"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xmlns="" val="230521511"/>
                  </a:ext>
                </a:extLst>
              </a:tr>
              <a:tr h="769868">
                <a:tc>
                  <a:txBody>
                    <a:bodyPr/>
                    <a:lstStyle/>
                    <a:p>
                      <a:pPr>
                        <a:lnSpc>
                          <a:spcPct val="107000"/>
                        </a:lnSpc>
                        <a:spcAft>
                          <a:spcPts val="0"/>
                        </a:spcAft>
                      </a:pPr>
                      <a:r>
                        <a:rPr lang="en-ZA" sz="1400">
                          <a:solidFill>
                            <a:srgbClr val="000000"/>
                          </a:solidFill>
                          <a:effectLst/>
                          <a:latin typeface="Calibri Light" panose="020F0302020204030204" pitchFamily="34" charset="0"/>
                          <a:ea typeface="Calibri" panose="020F0502020204030204" pitchFamily="34" charset="0"/>
                          <a:cs typeface="Arial" panose="020B0604020202020204" pitchFamily="34" charset="0"/>
                        </a:rPr>
                        <a:t>Transparency and Accountability</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8.8</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6.1</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6.1</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nSpc>
                          <a:spcPct val="107000"/>
                        </a:lnSpc>
                        <a:spcAft>
                          <a:spcPts val="0"/>
                        </a:spcAft>
                      </a:pPr>
                      <a:r>
                        <a:rPr lang="en-ZA" sz="12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3.6</a:t>
                      </a:r>
                      <a:endParaRPr lang="en-ZA"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nSpc>
                          <a:spcPct val="107000"/>
                        </a:lnSpc>
                        <a:spcAft>
                          <a:spcPts val="0"/>
                        </a:spcAft>
                      </a:pPr>
                      <a:r>
                        <a:rPr lang="en-ZA" sz="1200">
                          <a:effectLst/>
                          <a:latin typeface="Calibri" panose="020F0502020204030204" pitchFamily="34" charset="0"/>
                          <a:ea typeface="Calibri" panose="020F0502020204030204" pitchFamily="34" charset="0"/>
                          <a:cs typeface="Arial" panose="020B0604020202020204" pitchFamily="34" charset="0"/>
                        </a:rPr>
                        <a:t>1.6</a:t>
                      </a:r>
                      <a:endParaRPr lang="en-ZA"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1.8</a:t>
                      </a:r>
                      <a:endParaRPr lang="en-ZA" sz="12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lnSpc>
                          <a:spcPct val="107000"/>
                        </a:lnSpc>
                        <a:spcAft>
                          <a:spcPts val="0"/>
                        </a:spcAft>
                      </a:pPr>
                      <a:r>
                        <a:rPr lang="en-ZA" sz="1400" dirty="0">
                          <a:effectLst/>
                          <a:latin typeface="Calibri" panose="020F0502020204030204" pitchFamily="34" charset="0"/>
                          <a:ea typeface="Calibri" panose="020F0502020204030204" pitchFamily="34" charset="0"/>
                          <a:cs typeface="Arial" panose="020B0604020202020204" pitchFamily="34" charset="0"/>
                        </a:rPr>
                        <a:t>4.7</a:t>
                      </a:r>
                      <a:endParaRPr lang="en-ZA"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1129108048"/>
                  </a:ext>
                </a:extLst>
              </a:tr>
              <a:tr h="615587">
                <a:tc>
                  <a:txBody>
                    <a:bodyPr/>
                    <a:lstStyle/>
                    <a:p>
                      <a:pPr>
                        <a:lnSpc>
                          <a:spcPct val="107000"/>
                        </a:lnSpc>
                        <a:spcAft>
                          <a:spcPts val="0"/>
                        </a:spcAft>
                      </a:pPr>
                      <a:r>
                        <a:rPr lang="en-ZA" sz="14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AVERAGE SCORE</a:t>
                      </a:r>
                      <a:endParaRPr lang="en-ZA" sz="1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nSpc>
                          <a:spcPct val="107000"/>
                        </a:lnSpc>
                        <a:spcAft>
                          <a:spcPts val="0"/>
                        </a:spcAft>
                      </a:pPr>
                      <a:r>
                        <a:rPr lang="en-ZA" sz="1200" b="1">
                          <a:solidFill>
                            <a:schemeClr val="bg1"/>
                          </a:solidFill>
                          <a:effectLst/>
                          <a:latin typeface="Calibri" panose="020F0502020204030204" pitchFamily="34" charset="0"/>
                          <a:ea typeface="Calibri" panose="020F0502020204030204" pitchFamily="34" charset="0"/>
                          <a:cs typeface="Arial" panose="020B0604020202020204" pitchFamily="34" charset="0"/>
                        </a:rPr>
                        <a:t>7.1</a:t>
                      </a:r>
                      <a:endParaRPr lang="en-ZA" sz="11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nSpc>
                          <a:spcPct val="107000"/>
                        </a:lnSpc>
                        <a:spcAft>
                          <a:spcPts val="0"/>
                        </a:spcAft>
                      </a:pPr>
                      <a:r>
                        <a:rPr lang="en-ZA" sz="1200" b="1">
                          <a:solidFill>
                            <a:schemeClr val="bg1"/>
                          </a:solidFill>
                          <a:effectLst/>
                          <a:latin typeface="Calibri" panose="020F0502020204030204" pitchFamily="34" charset="0"/>
                          <a:ea typeface="Calibri" panose="020F0502020204030204" pitchFamily="34" charset="0"/>
                          <a:cs typeface="Arial" panose="020B0604020202020204" pitchFamily="34" charset="0"/>
                        </a:rPr>
                        <a:t>5.6</a:t>
                      </a:r>
                      <a:endParaRPr lang="en-ZA" sz="11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nSpc>
                          <a:spcPct val="107000"/>
                        </a:lnSpc>
                        <a:spcAft>
                          <a:spcPts val="0"/>
                        </a:spcAft>
                      </a:pPr>
                      <a:r>
                        <a:rPr lang="en-ZA" sz="1200" b="1">
                          <a:solidFill>
                            <a:schemeClr val="bg1"/>
                          </a:solidFill>
                          <a:effectLst/>
                          <a:latin typeface="Calibri" panose="020F0502020204030204" pitchFamily="34" charset="0"/>
                          <a:ea typeface="Calibri" panose="020F0502020204030204" pitchFamily="34" charset="0"/>
                          <a:cs typeface="Arial" panose="020B0604020202020204" pitchFamily="34" charset="0"/>
                        </a:rPr>
                        <a:t>4.8</a:t>
                      </a:r>
                      <a:endParaRPr lang="en-ZA" sz="11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nSpc>
                          <a:spcPct val="107000"/>
                        </a:lnSpc>
                        <a:spcAft>
                          <a:spcPts val="0"/>
                        </a:spcAft>
                      </a:pPr>
                      <a:r>
                        <a:rPr lang="en-ZA" sz="1200" b="1">
                          <a:solidFill>
                            <a:schemeClr val="bg1"/>
                          </a:solidFill>
                          <a:effectLst/>
                          <a:latin typeface="Calibri" panose="020F0502020204030204" pitchFamily="34" charset="0"/>
                          <a:ea typeface="Calibri" panose="020F0502020204030204" pitchFamily="34" charset="0"/>
                          <a:cs typeface="Arial" panose="020B0604020202020204" pitchFamily="34" charset="0"/>
                        </a:rPr>
                        <a:t>3.6</a:t>
                      </a:r>
                      <a:endParaRPr lang="en-ZA" sz="11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nSpc>
                          <a:spcPct val="107000"/>
                        </a:lnSpc>
                        <a:spcAft>
                          <a:spcPts val="0"/>
                        </a:spcAft>
                      </a:pPr>
                      <a:r>
                        <a:rPr lang="en-ZA" sz="12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2.4</a:t>
                      </a:r>
                      <a:endParaRPr lang="en-ZA"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lnSpc>
                          <a:spcPct val="107000"/>
                        </a:lnSpc>
                        <a:spcAft>
                          <a:spcPts val="0"/>
                        </a:spcAft>
                      </a:pPr>
                      <a:r>
                        <a:rPr lang="en-ZA" sz="14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0.8</a:t>
                      </a:r>
                      <a:endParaRPr lang="en-ZA" sz="1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lnSpc>
                          <a:spcPct val="107000"/>
                        </a:lnSpc>
                        <a:spcAft>
                          <a:spcPts val="0"/>
                        </a:spcAft>
                      </a:pPr>
                      <a:r>
                        <a:rPr lang="en-ZA" sz="14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4.0</a:t>
                      </a:r>
                      <a:endParaRPr lang="en-ZA" sz="1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xmlns="" val="3414943265"/>
                  </a:ext>
                </a:extLst>
              </a:tr>
            </a:tbl>
          </a:graphicData>
        </a:graphic>
      </p:graphicFrame>
      <p:sp>
        <p:nvSpPr>
          <p:cNvPr id="5" name="Title 1">
            <a:extLst>
              <a:ext uri="{FF2B5EF4-FFF2-40B4-BE49-F238E27FC236}">
                <a16:creationId xmlns:a16="http://schemas.microsoft.com/office/drawing/2014/main" xmlns="" id="{B1B52803-D7CD-470D-9B70-CADC83794ECB}"/>
              </a:ext>
            </a:extLst>
          </p:cNvPr>
          <p:cNvSpPr>
            <a:spLocks noGrp="1"/>
          </p:cNvSpPr>
          <p:nvPr>
            <p:ph type="title"/>
          </p:nvPr>
        </p:nvSpPr>
        <p:spPr>
          <a:xfrm>
            <a:off x="393469" y="321823"/>
            <a:ext cx="10616738" cy="603661"/>
          </a:xfrm>
        </p:spPr>
        <p:txBody>
          <a:bodyPr>
            <a:normAutofit/>
          </a:bodyPr>
          <a:lstStyle/>
          <a:p>
            <a:r>
              <a:rPr lang="en-ZA" sz="2400" b="1" spc="30" dirty="0">
                <a:solidFill>
                  <a:schemeClr val="bg2">
                    <a:lumMod val="25000"/>
                  </a:schemeClr>
                </a:solidFill>
                <a:latin typeface="+mn-lt"/>
              </a:rPr>
              <a:t>FINDINGS: </a:t>
            </a:r>
            <a:r>
              <a:rPr lang="en-ZA" sz="2400" spc="30" dirty="0">
                <a:solidFill>
                  <a:schemeClr val="bg2">
                    <a:lumMod val="25000"/>
                  </a:schemeClr>
                </a:solidFill>
                <a:latin typeface="+mn-lt"/>
              </a:rPr>
              <a:t>OVERALL</a:t>
            </a:r>
          </a:p>
        </p:txBody>
      </p:sp>
      <p:sp>
        <p:nvSpPr>
          <p:cNvPr id="7" name="Rectangle 6">
            <a:extLst>
              <a:ext uri="{FF2B5EF4-FFF2-40B4-BE49-F238E27FC236}">
                <a16:creationId xmlns:a16="http://schemas.microsoft.com/office/drawing/2014/main" xmlns="" id="{84457127-FDD1-4E45-B9EE-37EB5418CF50}"/>
              </a:ext>
            </a:extLst>
          </p:cNvPr>
          <p:cNvSpPr/>
          <p:nvPr/>
        </p:nvSpPr>
        <p:spPr>
          <a:xfrm>
            <a:off x="7486650" y="0"/>
            <a:ext cx="470535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6" name="Rectangle 5">
            <a:extLst>
              <a:ext uri="{FF2B5EF4-FFF2-40B4-BE49-F238E27FC236}">
                <a16:creationId xmlns:a16="http://schemas.microsoft.com/office/drawing/2014/main" xmlns="" id="{46D4922F-DCB6-4693-9AF1-68C1A523302F}"/>
              </a:ext>
            </a:extLst>
          </p:cNvPr>
          <p:cNvSpPr/>
          <p:nvPr/>
        </p:nvSpPr>
        <p:spPr>
          <a:xfrm>
            <a:off x="7869598" y="969709"/>
            <a:ext cx="3939453" cy="5355312"/>
          </a:xfrm>
          <a:prstGeom prst="rect">
            <a:avLst/>
          </a:prstGeom>
        </p:spPr>
        <p:txBody>
          <a:bodyPr wrap="square">
            <a:spAutoFit/>
          </a:bodyPr>
          <a:lstStyle/>
          <a:p>
            <a:r>
              <a:rPr lang="en-ZA" dirty="0">
                <a:latin typeface="+mj-lt"/>
              </a:rPr>
              <a:t>Assessed 152 elements of international social, environmental, human rights standards under 7 themes, 2 sectors.</a:t>
            </a:r>
          </a:p>
          <a:p>
            <a:endParaRPr lang="en-ZA" dirty="0">
              <a:latin typeface="+mj-lt"/>
            </a:endParaRPr>
          </a:p>
          <a:p>
            <a:r>
              <a:rPr lang="en-ZA" dirty="0">
                <a:latin typeface="+mj-lt"/>
              </a:rPr>
              <a:t>Only </a:t>
            </a:r>
            <a:r>
              <a:rPr lang="en-ZA" b="1" dirty="0">
                <a:latin typeface="+mj-lt"/>
              </a:rPr>
              <a:t>publicly available </a:t>
            </a:r>
            <a:r>
              <a:rPr lang="en-ZA" dirty="0">
                <a:latin typeface="+mj-lt"/>
              </a:rPr>
              <a:t>finance and investment policies were considered in the assessment. </a:t>
            </a:r>
          </a:p>
          <a:p>
            <a:endParaRPr lang="en-GB" dirty="0">
              <a:latin typeface="+mj-lt"/>
            </a:endParaRPr>
          </a:p>
          <a:p>
            <a:r>
              <a:rPr lang="en-GB" dirty="0">
                <a:latin typeface="+mj-lt"/>
              </a:rPr>
              <a:t>Political and </a:t>
            </a:r>
            <a:r>
              <a:rPr lang="en-GB" b="1" dirty="0">
                <a:latin typeface="+mj-lt"/>
              </a:rPr>
              <a:t>public policy objectives</a:t>
            </a:r>
            <a:r>
              <a:rPr lang="en-GB" dirty="0">
                <a:latin typeface="+mj-lt"/>
              </a:rPr>
              <a:t>, may </a:t>
            </a:r>
            <a:r>
              <a:rPr lang="en-GB" b="1" dirty="0">
                <a:latin typeface="+mj-lt"/>
              </a:rPr>
              <a:t>influence DFI decision-making</a:t>
            </a:r>
            <a:r>
              <a:rPr lang="en-GB" dirty="0">
                <a:latin typeface="+mj-lt"/>
              </a:rPr>
              <a:t>. </a:t>
            </a:r>
          </a:p>
          <a:p>
            <a:endParaRPr lang="en-GB" dirty="0">
              <a:latin typeface="+mj-lt"/>
            </a:endParaRPr>
          </a:p>
          <a:p>
            <a:r>
              <a:rPr lang="en-ZA" dirty="0">
                <a:latin typeface="+mj-lt"/>
              </a:rPr>
              <a:t>The </a:t>
            </a:r>
            <a:r>
              <a:rPr lang="en-ZA" b="1" dirty="0">
                <a:latin typeface="+mj-lt"/>
              </a:rPr>
              <a:t>state of development </a:t>
            </a:r>
            <a:r>
              <a:rPr lang="en-ZA" dirty="0">
                <a:latin typeface="+mj-lt"/>
              </a:rPr>
              <a:t>of the country or region from which the DFI originates plays a role. </a:t>
            </a:r>
          </a:p>
          <a:p>
            <a:endParaRPr lang="en-ZA" b="1" dirty="0">
              <a:latin typeface="+mj-lt"/>
            </a:endParaRPr>
          </a:p>
          <a:p>
            <a:r>
              <a:rPr lang="en-ZA" b="1" dirty="0">
                <a:latin typeface="+mj-lt"/>
              </a:rPr>
              <a:t>Differences in development should not excuse a lack of strong policy commitments. </a:t>
            </a:r>
          </a:p>
          <a:p>
            <a:endParaRPr lang="en-ZA" b="1" dirty="0">
              <a:latin typeface="+mj-lt"/>
            </a:endParaRPr>
          </a:p>
        </p:txBody>
      </p:sp>
    </p:spTree>
    <p:extLst>
      <p:ext uri="{BB962C8B-B14F-4D97-AF65-F5344CB8AC3E}">
        <p14:creationId xmlns:p14="http://schemas.microsoft.com/office/powerpoint/2010/main" val="1668949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6">
                                            <p:txEl>
                                              <p:pRg st="2" end="2"/>
                                            </p:txEl>
                                          </p:spTgt>
                                        </p:tgtEl>
                                        <p:attrNameLst>
                                          <p:attrName>style.visibility</p:attrName>
                                        </p:attrNameLst>
                                      </p:cBhvr>
                                      <p:to>
                                        <p:strVal val="visible"/>
                                      </p:to>
                                    </p:set>
                                    <p:animEffect transition="in" filter="fade">
                                      <p:cBhvr>
                                        <p:cTn id="14" dur="1000"/>
                                        <p:tgtEl>
                                          <p:spTgt spid="6">
                                            <p:txEl>
                                              <p:pRg st="2" end="2"/>
                                            </p:txEl>
                                          </p:spTgt>
                                        </p:tgtEl>
                                      </p:cBhvr>
                                    </p:animEffect>
                                    <p:anim calcmode="lin" valueType="num">
                                      <p:cBhvr>
                                        <p:cTn id="15"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animEffect transition="in" filter="fade">
                                      <p:cBhvr>
                                        <p:cTn id="21" dur="1000"/>
                                        <p:tgtEl>
                                          <p:spTgt spid="6">
                                            <p:txEl>
                                              <p:pRg st="4" end="4"/>
                                            </p:txEl>
                                          </p:spTgt>
                                        </p:tgtEl>
                                      </p:cBhvr>
                                    </p:animEffect>
                                    <p:anim calcmode="lin" valueType="num">
                                      <p:cBhvr>
                                        <p:cTn id="22"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6">
                                            <p:txEl>
                                              <p:pRg st="6" end="6"/>
                                            </p:txEl>
                                          </p:spTgt>
                                        </p:tgtEl>
                                        <p:attrNameLst>
                                          <p:attrName>style.visibility</p:attrName>
                                        </p:attrNameLst>
                                      </p:cBhvr>
                                      <p:to>
                                        <p:strVal val="visible"/>
                                      </p:to>
                                    </p:set>
                                    <p:animEffect transition="in" filter="fade">
                                      <p:cBhvr>
                                        <p:cTn id="28" dur="1000"/>
                                        <p:tgtEl>
                                          <p:spTgt spid="6">
                                            <p:txEl>
                                              <p:pRg st="6" end="6"/>
                                            </p:txEl>
                                          </p:spTgt>
                                        </p:tgtEl>
                                      </p:cBhvr>
                                    </p:animEffect>
                                    <p:anim calcmode="lin" valueType="num">
                                      <p:cBhvr>
                                        <p:cTn id="29"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nodeType="clickEffect">
                                  <p:stCondLst>
                                    <p:cond delay="0"/>
                                  </p:stCondLst>
                                  <p:childTnLst>
                                    <p:set>
                                      <p:cBhvr>
                                        <p:cTn id="34" dur="1" fill="hold">
                                          <p:stCondLst>
                                            <p:cond delay="0"/>
                                          </p:stCondLst>
                                        </p:cTn>
                                        <p:tgtEl>
                                          <p:spTgt spid="6">
                                            <p:txEl>
                                              <p:pRg st="8" end="8"/>
                                            </p:txEl>
                                          </p:spTgt>
                                        </p:tgtEl>
                                        <p:attrNameLst>
                                          <p:attrName>style.visibility</p:attrName>
                                        </p:attrNameLst>
                                      </p:cBhvr>
                                      <p:to>
                                        <p:strVal val="visible"/>
                                      </p:to>
                                    </p:set>
                                    <p:animEffect transition="in" filter="fade">
                                      <p:cBhvr>
                                        <p:cTn id="35" dur="1000"/>
                                        <p:tgtEl>
                                          <p:spTgt spid="6">
                                            <p:txEl>
                                              <p:pRg st="8" end="8"/>
                                            </p:txEl>
                                          </p:spTgt>
                                        </p:tgtEl>
                                      </p:cBhvr>
                                    </p:animEffect>
                                    <p:anim calcmode="lin" valueType="num">
                                      <p:cBhvr>
                                        <p:cTn id="36" dur="1000" fill="hold"/>
                                        <p:tgtEl>
                                          <p:spTgt spid="6">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08F11E1-F6D5-4955-8D45-C046B68C7731}"/>
              </a:ext>
            </a:extLst>
          </p:cNvPr>
          <p:cNvSpPr>
            <a:spLocks noGrp="1"/>
          </p:cNvSpPr>
          <p:nvPr>
            <p:ph idx="1"/>
          </p:nvPr>
        </p:nvSpPr>
        <p:spPr>
          <a:xfrm>
            <a:off x="3886201" y="1191297"/>
            <a:ext cx="7923414" cy="1247103"/>
          </a:xfrm>
        </p:spPr>
        <p:txBody>
          <a:bodyPr vert="horz" lIns="91440" tIns="45720" rIns="91440" bIns="45720" rtlCol="0" anchor="t">
            <a:normAutofit fontScale="92500"/>
          </a:bodyPr>
          <a:lstStyle/>
          <a:p>
            <a:pPr marL="0" indent="0">
              <a:buNone/>
            </a:pPr>
            <a:r>
              <a:rPr lang="en-ZA" b="1">
                <a:cs typeface="Calibri"/>
              </a:rPr>
              <a:t>IDC policies:</a:t>
            </a:r>
          </a:p>
          <a:p>
            <a:pPr marL="0" indent="0">
              <a:buNone/>
            </a:pPr>
            <a:r>
              <a:rPr lang="en-ZA" u="sng">
                <a:cs typeface="Calibri"/>
              </a:rPr>
              <a:t>The only DFI </a:t>
            </a:r>
            <a:r>
              <a:rPr lang="en-ZA">
                <a:cs typeface="Calibri"/>
              </a:rPr>
              <a:t>that does not publicly release any policies</a:t>
            </a:r>
          </a:p>
        </p:txBody>
      </p:sp>
      <p:graphicFrame>
        <p:nvGraphicFramePr>
          <p:cNvPr id="4" name="Table 3">
            <a:extLst>
              <a:ext uri="{FF2B5EF4-FFF2-40B4-BE49-F238E27FC236}">
                <a16:creationId xmlns:a16="http://schemas.microsoft.com/office/drawing/2014/main" xmlns="" id="{58DC2BA8-1FE1-445E-952F-878ED249D2E5}"/>
              </a:ext>
            </a:extLst>
          </p:cNvPr>
          <p:cNvGraphicFramePr>
            <a:graphicFrameLocks noGrp="1"/>
          </p:cNvGraphicFramePr>
          <p:nvPr>
            <p:extLst>
              <p:ext uri="{D42A27DB-BD31-4B8C-83A1-F6EECF244321}">
                <p14:modId xmlns:p14="http://schemas.microsoft.com/office/powerpoint/2010/main" val="1957582094"/>
              </p:ext>
            </p:extLst>
          </p:nvPr>
        </p:nvGraphicFramePr>
        <p:xfrm>
          <a:off x="491403" y="1191297"/>
          <a:ext cx="2966692" cy="4912136"/>
        </p:xfrm>
        <a:graphic>
          <a:graphicData uri="http://schemas.openxmlformats.org/drawingml/2006/table">
            <a:tbl>
              <a:tblPr firstRow="1" firstCol="1" bandRow="1"/>
              <a:tblGrid>
                <a:gridCol w="1354022">
                  <a:extLst>
                    <a:ext uri="{9D8B030D-6E8A-4147-A177-3AD203B41FA5}">
                      <a16:colId xmlns:a16="http://schemas.microsoft.com/office/drawing/2014/main" xmlns="" val="1043386248"/>
                    </a:ext>
                  </a:extLst>
                </a:gridCol>
                <a:gridCol w="786939">
                  <a:extLst>
                    <a:ext uri="{9D8B030D-6E8A-4147-A177-3AD203B41FA5}">
                      <a16:colId xmlns:a16="http://schemas.microsoft.com/office/drawing/2014/main" xmlns="" val="4027028583"/>
                    </a:ext>
                  </a:extLst>
                </a:gridCol>
                <a:gridCol w="825731">
                  <a:extLst>
                    <a:ext uri="{9D8B030D-6E8A-4147-A177-3AD203B41FA5}">
                      <a16:colId xmlns:a16="http://schemas.microsoft.com/office/drawing/2014/main" xmlns="" val="206231214"/>
                    </a:ext>
                  </a:extLst>
                </a:gridCol>
              </a:tblGrid>
              <a:tr h="376249">
                <a:tc>
                  <a:txBody>
                    <a:bodyPr/>
                    <a:lstStyle/>
                    <a:p>
                      <a:pPr>
                        <a:lnSpc>
                          <a:spcPct val="107000"/>
                        </a:lnSpc>
                        <a:spcAft>
                          <a:spcPts val="0"/>
                        </a:spcAft>
                      </a:pPr>
                      <a:r>
                        <a:rPr lang="en-ZA" sz="1400" b="1">
                          <a:solidFill>
                            <a:srgbClr val="FFFFFF"/>
                          </a:solidFill>
                          <a:effectLst/>
                          <a:latin typeface="Calibri" panose="020F0502020204030204" pitchFamily="34" charset="0"/>
                          <a:ea typeface="Calibri" panose="020F0502020204030204" pitchFamily="34" charset="0"/>
                          <a:cs typeface="Arial" panose="020B0604020202020204" pitchFamily="34" charset="0"/>
                        </a:rPr>
                        <a:t>THEMES / SECTORS</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nSpc>
                          <a:spcPct val="107000"/>
                        </a:lnSpc>
                        <a:spcAft>
                          <a:spcPts val="0"/>
                        </a:spcAft>
                      </a:pPr>
                      <a:r>
                        <a:rPr lang="en-ZA" sz="1400" b="1">
                          <a:solidFill>
                            <a:srgbClr val="FFFFFF"/>
                          </a:solidFill>
                          <a:effectLst/>
                          <a:latin typeface="Calibri" panose="020F0502020204030204" pitchFamily="34" charset="0"/>
                          <a:ea typeface="Calibri" panose="020F0502020204030204" pitchFamily="34" charset="0"/>
                          <a:cs typeface="Arial" panose="020B0604020202020204" pitchFamily="34" charset="0"/>
                        </a:rPr>
                        <a:t>IDC (6</a:t>
                      </a:r>
                      <a:r>
                        <a:rPr lang="en-ZA" sz="1400" b="1" baseline="30000">
                          <a:solidFill>
                            <a:srgbClr val="FFFFFF"/>
                          </a:solidFill>
                          <a:effectLst/>
                          <a:latin typeface="Calibri" panose="020F0502020204030204" pitchFamily="34" charset="0"/>
                          <a:ea typeface="Calibri" panose="020F0502020204030204" pitchFamily="34" charset="0"/>
                          <a:cs typeface="Arial" panose="020B0604020202020204" pitchFamily="34" charset="0"/>
                        </a:rPr>
                        <a:t>TH</a:t>
                      </a:r>
                      <a:r>
                        <a:rPr lang="en-ZA" sz="1400" b="1">
                          <a:solidFill>
                            <a:srgbClr val="FFFFFF"/>
                          </a:solidFill>
                          <a:effectLst/>
                          <a:latin typeface="Calibri" panose="020F0502020204030204" pitchFamily="34" charset="0"/>
                          <a:ea typeface="Calibri" panose="020F0502020204030204" pitchFamily="34" charset="0"/>
                          <a:cs typeface="Arial" panose="020B0604020202020204" pitchFamily="34" charset="0"/>
                        </a:rPr>
                        <a:t>)</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chemeClr val="bg2">
                        <a:lumMod val="25000"/>
                      </a:schemeClr>
                    </a:solidFill>
                  </a:tcPr>
                </a:tc>
                <a:tc>
                  <a:txBody>
                    <a:bodyPr/>
                    <a:lstStyle/>
                    <a:p>
                      <a:pPr>
                        <a:lnSpc>
                          <a:spcPct val="107000"/>
                        </a:lnSpc>
                        <a:spcAft>
                          <a:spcPts val="0"/>
                        </a:spcAft>
                      </a:pPr>
                      <a:r>
                        <a:rPr lang="en-ZA" sz="1400" b="1">
                          <a:solidFill>
                            <a:srgbClr val="FFFFFF"/>
                          </a:solidFill>
                          <a:effectLst/>
                          <a:latin typeface="Calibri" panose="020F0502020204030204" pitchFamily="34" charset="0"/>
                          <a:ea typeface="Calibri" panose="020F0502020204030204" pitchFamily="34" charset="0"/>
                          <a:cs typeface="Arial" panose="020B0604020202020204" pitchFamily="34" charset="0"/>
                        </a:rPr>
                        <a:t>AVERAGE DFIs</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chemeClr val="bg2">
                        <a:lumMod val="25000"/>
                      </a:schemeClr>
                    </a:solidFill>
                  </a:tcPr>
                </a:tc>
                <a:extLst>
                  <a:ext uri="{0D108BD9-81ED-4DB2-BD59-A6C34878D82A}">
                    <a16:rowId xmlns:a16="http://schemas.microsoft.com/office/drawing/2014/main" xmlns="" val="2308031985"/>
                  </a:ext>
                </a:extLst>
              </a:tr>
              <a:tr h="376249">
                <a:tc>
                  <a:txBody>
                    <a:bodyPr/>
                    <a:lstStyle/>
                    <a:p>
                      <a:pPr>
                        <a:lnSpc>
                          <a:spcPct val="107000"/>
                        </a:lnSpc>
                        <a:spcAft>
                          <a:spcPts val="0"/>
                        </a:spcAft>
                      </a:pPr>
                      <a:r>
                        <a:rPr lang="en-ZA" sz="1400">
                          <a:solidFill>
                            <a:srgbClr val="000000"/>
                          </a:solidFill>
                          <a:effectLst/>
                          <a:latin typeface="Calibri Light" panose="020F0302020204030204" pitchFamily="34" charset="0"/>
                          <a:ea typeface="Calibri" panose="020F0502020204030204" pitchFamily="34" charset="0"/>
                          <a:cs typeface="Arial" panose="020B0604020202020204" pitchFamily="34" charset="0"/>
                        </a:rPr>
                        <a:t>Climate Change</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b="1">
                          <a:solidFill>
                            <a:srgbClr val="C00000"/>
                          </a:solidFill>
                          <a:effectLst/>
                          <a:latin typeface="Calibri" panose="020F0502020204030204" pitchFamily="34" charset="0"/>
                          <a:ea typeface="Calibri" panose="020F0502020204030204" pitchFamily="34" charset="0"/>
                          <a:cs typeface="Arial" panose="020B0604020202020204" pitchFamily="34" charset="0"/>
                        </a:rPr>
                        <a:t>0.0</a:t>
                      </a:r>
                      <a:endParaRPr lang="en-ZA" sz="1200" b="1">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effectLst/>
                          <a:latin typeface="Calibri" panose="020F0502020204030204" pitchFamily="34" charset="0"/>
                          <a:ea typeface="Calibri" panose="020F0502020204030204" pitchFamily="34" charset="0"/>
                          <a:cs typeface="Arial" panose="020B0604020202020204" pitchFamily="34" charset="0"/>
                        </a:rPr>
                        <a:t>2.7</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1375307309"/>
                  </a:ext>
                </a:extLst>
              </a:tr>
              <a:tr h="376249">
                <a:tc>
                  <a:txBody>
                    <a:bodyPr/>
                    <a:lstStyle/>
                    <a:p>
                      <a:pPr>
                        <a:lnSpc>
                          <a:spcPct val="107000"/>
                        </a:lnSpc>
                        <a:spcAft>
                          <a:spcPts val="0"/>
                        </a:spcAft>
                      </a:pPr>
                      <a:r>
                        <a:rPr lang="en-ZA" sz="140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Corruption</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solidFill>
                            <a:srgbClr val="C00000"/>
                          </a:solidFill>
                          <a:effectLst/>
                          <a:latin typeface="Calibri" panose="020F0502020204030204" pitchFamily="34" charset="0"/>
                          <a:ea typeface="Calibri" panose="020F0502020204030204" pitchFamily="34" charset="0"/>
                          <a:cs typeface="Arial" panose="020B0604020202020204" pitchFamily="34" charset="0"/>
                        </a:rPr>
                        <a:t>3.3</a:t>
                      </a:r>
                      <a:endParaRPr lang="en-ZA" sz="120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effectLst/>
                          <a:latin typeface="Calibri" panose="020F0502020204030204" pitchFamily="34" charset="0"/>
                          <a:ea typeface="Calibri" panose="020F0502020204030204" pitchFamily="34" charset="0"/>
                          <a:cs typeface="Arial" panose="020B0604020202020204" pitchFamily="34" charset="0"/>
                        </a:rPr>
                        <a:t>5.5</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3687563713"/>
                  </a:ext>
                </a:extLst>
              </a:tr>
              <a:tr h="376249">
                <a:tc>
                  <a:txBody>
                    <a:bodyPr/>
                    <a:lstStyle/>
                    <a:p>
                      <a:pPr>
                        <a:lnSpc>
                          <a:spcPct val="107000"/>
                        </a:lnSpc>
                        <a:spcAft>
                          <a:spcPts val="0"/>
                        </a:spcAft>
                      </a:pPr>
                      <a:r>
                        <a:rPr lang="en-ZA" sz="1400">
                          <a:solidFill>
                            <a:srgbClr val="000000"/>
                          </a:solidFill>
                          <a:effectLst/>
                          <a:latin typeface="Calibri Light" panose="020F0302020204030204" pitchFamily="34" charset="0"/>
                          <a:ea typeface="Calibri" panose="020F0502020204030204" pitchFamily="34" charset="0"/>
                          <a:cs typeface="Arial" panose="020B0604020202020204" pitchFamily="34" charset="0"/>
                        </a:rPr>
                        <a:t>Gender Equality</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solidFill>
                            <a:srgbClr val="C00000"/>
                          </a:solidFill>
                          <a:effectLst/>
                          <a:latin typeface="Calibri" panose="020F0502020204030204" pitchFamily="34" charset="0"/>
                          <a:ea typeface="Calibri" panose="020F0502020204030204" pitchFamily="34" charset="0"/>
                          <a:cs typeface="Arial" panose="020B0604020202020204" pitchFamily="34" charset="0"/>
                        </a:rPr>
                        <a:t>1.3</a:t>
                      </a:r>
                      <a:endParaRPr lang="en-ZA" sz="120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effectLst/>
                          <a:latin typeface="Calibri" panose="020F0502020204030204" pitchFamily="34" charset="0"/>
                          <a:ea typeface="Calibri" panose="020F0502020204030204" pitchFamily="34" charset="0"/>
                          <a:cs typeface="Arial" panose="020B0604020202020204" pitchFamily="34" charset="0"/>
                        </a:rPr>
                        <a:t>3.0</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1719628220"/>
                  </a:ext>
                </a:extLst>
              </a:tr>
              <a:tr h="376249">
                <a:tc>
                  <a:txBody>
                    <a:bodyPr/>
                    <a:lstStyle/>
                    <a:p>
                      <a:pPr>
                        <a:lnSpc>
                          <a:spcPct val="107000"/>
                        </a:lnSpc>
                        <a:spcAft>
                          <a:spcPts val="0"/>
                        </a:spcAft>
                      </a:pPr>
                      <a:r>
                        <a:rPr lang="en-ZA" sz="1400">
                          <a:solidFill>
                            <a:srgbClr val="000000"/>
                          </a:solidFill>
                          <a:effectLst/>
                          <a:latin typeface="Calibri Light" panose="020F0302020204030204" pitchFamily="34" charset="0"/>
                          <a:ea typeface="Calibri" panose="020F0502020204030204" pitchFamily="34" charset="0"/>
                          <a:cs typeface="Arial" panose="020B0604020202020204" pitchFamily="34" charset="0"/>
                        </a:rPr>
                        <a:t>Health</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b="1">
                          <a:solidFill>
                            <a:srgbClr val="C00000"/>
                          </a:solidFill>
                          <a:effectLst/>
                          <a:latin typeface="Calibri" panose="020F0502020204030204" pitchFamily="34" charset="0"/>
                          <a:ea typeface="Calibri" panose="020F0502020204030204" pitchFamily="34" charset="0"/>
                          <a:cs typeface="Arial" panose="020B0604020202020204" pitchFamily="34" charset="0"/>
                        </a:rPr>
                        <a:t>0.0</a:t>
                      </a:r>
                      <a:endParaRPr lang="en-ZA" sz="1200" b="1">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effectLst/>
                          <a:latin typeface="Calibri" panose="020F0502020204030204" pitchFamily="34" charset="0"/>
                          <a:ea typeface="Calibri" panose="020F0502020204030204" pitchFamily="34" charset="0"/>
                          <a:cs typeface="Arial" panose="020B0604020202020204" pitchFamily="34" charset="0"/>
                        </a:rPr>
                        <a:t>4.9</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1961278407"/>
                  </a:ext>
                </a:extLst>
              </a:tr>
              <a:tr h="376249">
                <a:tc>
                  <a:txBody>
                    <a:bodyPr/>
                    <a:lstStyle/>
                    <a:p>
                      <a:pPr>
                        <a:lnSpc>
                          <a:spcPct val="107000"/>
                        </a:lnSpc>
                        <a:spcAft>
                          <a:spcPts val="0"/>
                        </a:spcAft>
                      </a:pPr>
                      <a:r>
                        <a:rPr lang="en-ZA" sz="1400">
                          <a:solidFill>
                            <a:srgbClr val="000000"/>
                          </a:solidFill>
                          <a:effectLst/>
                          <a:latin typeface="Calibri Light" panose="020F0302020204030204" pitchFamily="34" charset="0"/>
                          <a:ea typeface="Calibri" panose="020F0502020204030204" pitchFamily="34" charset="0"/>
                          <a:cs typeface="Arial" panose="020B0604020202020204" pitchFamily="34" charset="0"/>
                        </a:rPr>
                        <a:t>Human Rights</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b="1">
                          <a:solidFill>
                            <a:srgbClr val="C00000"/>
                          </a:solidFill>
                          <a:effectLst/>
                          <a:latin typeface="Calibri" panose="020F0502020204030204" pitchFamily="34" charset="0"/>
                          <a:ea typeface="Calibri" panose="020F0502020204030204" pitchFamily="34" charset="0"/>
                          <a:cs typeface="Arial" panose="020B0604020202020204" pitchFamily="34" charset="0"/>
                        </a:rPr>
                        <a:t>0.0</a:t>
                      </a:r>
                      <a:endParaRPr lang="en-ZA" sz="1200" b="1">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effectLst/>
                          <a:latin typeface="Calibri" panose="020F0502020204030204" pitchFamily="34" charset="0"/>
                          <a:ea typeface="Calibri" panose="020F0502020204030204" pitchFamily="34" charset="0"/>
                          <a:cs typeface="Arial" panose="020B0604020202020204" pitchFamily="34" charset="0"/>
                        </a:rPr>
                        <a:t>4.6</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3597363455"/>
                  </a:ext>
                </a:extLst>
              </a:tr>
              <a:tr h="376249">
                <a:tc>
                  <a:txBody>
                    <a:bodyPr/>
                    <a:lstStyle/>
                    <a:p>
                      <a:pPr>
                        <a:lnSpc>
                          <a:spcPct val="107000"/>
                        </a:lnSpc>
                        <a:spcAft>
                          <a:spcPts val="0"/>
                        </a:spcAft>
                      </a:pPr>
                      <a:r>
                        <a:rPr lang="en-ZA" sz="1400">
                          <a:solidFill>
                            <a:srgbClr val="000000"/>
                          </a:solidFill>
                          <a:effectLst/>
                          <a:latin typeface="Calibri Light" panose="020F0302020204030204" pitchFamily="34" charset="0"/>
                          <a:ea typeface="Calibri" panose="020F0502020204030204" pitchFamily="34" charset="0"/>
                          <a:cs typeface="Arial" panose="020B0604020202020204" pitchFamily="34" charset="0"/>
                        </a:rPr>
                        <a:t>Nature</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b="1">
                          <a:solidFill>
                            <a:srgbClr val="C00000"/>
                          </a:solidFill>
                          <a:effectLst/>
                          <a:latin typeface="Calibri" panose="020F0502020204030204" pitchFamily="34" charset="0"/>
                          <a:ea typeface="Calibri" panose="020F0502020204030204" pitchFamily="34" charset="0"/>
                          <a:cs typeface="Arial" panose="020B0604020202020204" pitchFamily="34" charset="0"/>
                        </a:rPr>
                        <a:t>0.0</a:t>
                      </a:r>
                      <a:endParaRPr lang="en-ZA" sz="1200" b="1">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effectLst/>
                          <a:latin typeface="Calibri" panose="020F0502020204030204" pitchFamily="34" charset="0"/>
                          <a:ea typeface="Calibri" panose="020F0502020204030204" pitchFamily="34" charset="0"/>
                          <a:cs typeface="Arial" panose="020B0604020202020204" pitchFamily="34" charset="0"/>
                        </a:rPr>
                        <a:t>5.4</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1639403247"/>
                  </a:ext>
                </a:extLst>
              </a:tr>
              <a:tr h="376249">
                <a:tc>
                  <a:txBody>
                    <a:bodyPr/>
                    <a:lstStyle/>
                    <a:p>
                      <a:pPr>
                        <a:lnSpc>
                          <a:spcPct val="107000"/>
                        </a:lnSpc>
                        <a:spcAft>
                          <a:spcPts val="0"/>
                        </a:spcAft>
                      </a:pPr>
                      <a:r>
                        <a:rPr lang="en-ZA" sz="140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Financial sector</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b="1">
                          <a:solidFill>
                            <a:srgbClr val="C00000"/>
                          </a:solidFill>
                          <a:effectLst/>
                          <a:latin typeface="Calibri" panose="020F0502020204030204" pitchFamily="34" charset="0"/>
                          <a:ea typeface="Calibri" panose="020F0502020204030204" pitchFamily="34" charset="0"/>
                          <a:cs typeface="Arial" panose="020B0604020202020204" pitchFamily="34" charset="0"/>
                        </a:rPr>
                        <a:t>0.0</a:t>
                      </a:r>
                      <a:endParaRPr lang="en-ZA" sz="1200" b="1">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effectLst/>
                          <a:latin typeface="Calibri" panose="020F0502020204030204" pitchFamily="34" charset="0"/>
                          <a:ea typeface="Calibri" panose="020F0502020204030204" pitchFamily="34" charset="0"/>
                          <a:cs typeface="Arial" panose="020B0604020202020204" pitchFamily="34" charset="0"/>
                        </a:rPr>
                        <a:t>1.0</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2638067698"/>
                  </a:ext>
                </a:extLst>
              </a:tr>
              <a:tr h="376249">
                <a:tc>
                  <a:txBody>
                    <a:bodyPr/>
                    <a:lstStyle/>
                    <a:p>
                      <a:pPr>
                        <a:lnSpc>
                          <a:spcPct val="107000"/>
                        </a:lnSpc>
                        <a:spcAft>
                          <a:spcPts val="0"/>
                        </a:spcAft>
                      </a:pPr>
                      <a:r>
                        <a:rPr lang="en-ZA" sz="1400">
                          <a:solidFill>
                            <a:srgbClr val="000000"/>
                          </a:solidFill>
                          <a:effectLst/>
                          <a:latin typeface="Calibri Light" panose="020F0302020204030204" pitchFamily="34" charset="0"/>
                          <a:ea typeface="Calibri" panose="020F0502020204030204" pitchFamily="34" charset="0"/>
                          <a:cs typeface="Arial" panose="020B0604020202020204" pitchFamily="34" charset="0"/>
                        </a:rPr>
                        <a:t>Power Generation</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solidFill>
                            <a:srgbClr val="C00000"/>
                          </a:solidFill>
                          <a:effectLst/>
                          <a:latin typeface="Calibri" panose="020F0502020204030204" pitchFamily="34" charset="0"/>
                          <a:ea typeface="Calibri" panose="020F0502020204030204" pitchFamily="34" charset="0"/>
                          <a:cs typeface="Arial" panose="020B0604020202020204" pitchFamily="34" charset="0"/>
                        </a:rPr>
                        <a:t>0.5</a:t>
                      </a:r>
                      <a:endParaRPr lang="en-ZA" sz="120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effectLst/>
                          <a:latin typeface="Calibri" panose="020F0502020204030204" pitchFamily="34" charset="0"/>
                          <a:ea typeface="Calibri" panose="020F0502020204030204" pitchFamily="34" charset="0"/>
                          <a:cs typeface="Arial" panose="020B0604020202020204" pitchFamily="34" charset="0"/>
                        </a:rPr>
                        <a:t>4.2</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230521511"/>
                  </a:ext>
                </a:extLst>
              </a:tr>
              <a:tr h="769868">
                <a:tc>
                  <a:txBody>
                    <a:bodyPr/>
                    <a:lstStyle/>
                    <a:p>
                      <a:pPr>
                        <a:lnSpc>
                          <a:spcPct val="107000"/>
                        </a:lnSpc>
                        <a:spcAft>
                          <a:spcPts val="0"/>
                        </a:spcAft>
                      </a:pPr>
                      <a:r>
                        <a:rPr lang="en-ZA" sz="1400">
                          <a:solidFill>
                            <a:srgbClr val="000000"/>
                          </a:solidFill>
                          <a:effectLst/>
                          <a:latin typeface="Calibri Light" panose="020F0302020204030204" pitchFamily="34" charset="0"/>
                          <a:ea typeface="Calibri" panose="020F0502020204030204" pitchFamily="34" charset="0"/>
                          <a:cs typeface="Arial" panose="020B0604020202020204" pitchFamily="34" charset="0"/>
                        </a:rPr>
                        <a:t>Transparency and Accountability</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solidFill>
                            <a:srgbClr val="C00000"/>
                          </a:solidFill>
                          <a:effectLst/>
                          <a:latin typeface="Calibri" panose="020F0502020204030204" pitchFamily="34" charset="0"/>
                          <a:ea typeface="Calibri" panose="020F0502020204030204" pitchFamily="34" charset="0"/>
                          <a:cs typeface="Arial" panose="020B0604020202020204" pitchFamily="34" charset="0"/>
                        </a:rPr>
                        <a:t>1.8</a:t>
                      </a:r>
                      <a:endParaRPr lang="en-ZA" sz="120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effectLst/>
                          <a:latin typeface="Calibri" panose="020F0502020204030204" pitchFamily="34" charset="0"/>
                          <a:ea typeface="Calibri" panose="020F0502020204030204" pitchFamily="34" charset="0"/>
                          <a:cs typeface="Arial" panose="020B0604020202020204" pitchFamily="34" charset="0"/>
                        </a:rPr>
                        <a:t>4.7</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1129108048"/>
                  </a:ext>
                </a:extLst>
              </a:tr>
              <a:tr h="615587">
                <a:tc>
                  <a:txBody>
                    <a:bodyPr/>
                    <a:lstStyle/>
                    <a:p>
                      <a:pPr>
                        <a:lnSpc>
                          <a:spcPct val="107000"/>
                        </a:lnSpc>
                        <a:spcAft>
                          <a:spcPts val="0"/>
                        </a:spcAft>
                      </a:pPr>
                      <a:r>
                        <a:rPr lang="en-ZA" sz="1400" b="1">
                          <a:solidFill>
                            <a:schemeClr val="bg1"/>
                          </a:solidFill>
                          <a:effectLst/>
                          <a:latin typeface="Calibri" panose="020F0502020204030204" pitchFamily="34" charset="0"/>
                          <a:ea typeface="Calibri" panose="020F0502020204030204" pitchFamily="34" charset="0"/>
                          <a:cs typeface="Arial" panose="020B0604020202020204" pitchFamily="34" charset="0"/>
                        </a:rPr>
                        <a:t>AVERAGE SCORE</a:t>
                      </a:r>
                      <a:endParaRPr lang="en-ZA"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lnSpc>
                          <a:spcPct val="107000"/>
                        </a:lnSpc>
                        <a:spcAft>
                          <a:spcPts val="0"/>
                        </a:spcAft>
                      </a:pPr>
                      <a:r>
                        <a:rPr lang="en-ZA" sz="1400" b="1">
                          <a:solidFill>
                            <a:schemeClr val="bg1"/>
                          </a:solidFill>
                          <a:effectLst/>
                          <a:latin typeface="Calibri" panose="020F0502020204030204" pitchFamily="34" charset="0"/>
                          <a:ea typeface="Calibri" panose="020F0502020204030204" pitchFamily="34" charset="0"/>
                          <a:cs typeface="Arial" panose="020B0604020202020204" pitchFamily="34" charset="0"/>
                        </a:rPr>
                        <a:t>0.8</a:t>
                      </a:r>
                      <a:endParaRPr lang="en-ZA"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lnSpc>
                          <a:spcPct val="107000"/>
                        </a:lnSpc>
                        <a:spcAft>
                          <a:spcPts val="0"/>
                        </a:spcAft>
                      </a:pPr>
                      <a:r>
                        <a:rPr lang="en-ZA" sz="1400" b="1">
                          <a:solidFill>
                            <a:schemeClr val="bg1"/>
                          </a:solidFill>
                          <a:effectLst/>
                          <a:latin typeface="Calibri" panose="020F0502020204030204" pitchFamily="34" charset="0"/>
                          <a:ea typeface="Calibri" panose="020F0502020204030204" pitchFamily="34" charset="0"/>
                          <a:cs typeface="Arial" panose="020B0604020202020204" pitchFamily="34" charset="0"/>
                        </a:rPr>
                        <a:t>4.0</a:t>
                      </a:r>
                      <a:endParaRPr lang="en-ZA" sz="1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xmlns="" val="3414943265"/>
                  </a:ext>
                </a:extLst>
              </a:tr>
            </a:tbl>
          </a:graphicData>
        </a:graphic>
      </p:graphicFrame>
      <p:sp>
        <p:nvSpPr>
          <p:cNvPr id="7" name="Title 1">
            <a:extLst>
              <a:ext uri="{FF2B5EF4-FFF2-40B4-BE49-F238E27FC236}">
                <a16:creationId xmlns:a16="http://schemas.microsoft.com/office/drawing/2014/main" xmlns="" id="{540A420E-5A0E-496E-A6C0-4586DF0233FF}"/>
              </a:ext>
            </a:extLst>
          </p:cNvPr>
          <p:cNvSpPr>
            <a:spLocks noGrp="1"/>
          </p:cNvSpPr>
          <p:nvPr>
            <p:ph type="title"/>
          </p:nvPr>
        </p:nvSpPr>
        <p:spPr>
          <a:xfrm>
            <a:off x="393469" y="321823"/>
            <a:ext cx="10616738" cy="603661"/>
          </a:xfrm>
        </p:spPr>
        <p:txBody>
          <a:bodyPr>
            <a:normAutofit/>
          </a:bodyPr>
          <a:lstStyle/>
          <a:p>
            <a:r>
              <a:rPr lang="en-ZA" sz="2400" b="1" spc="30">
                <a:solidFill>
                  <a:schemeClr val="bg2">
                    <a:lumMod val="25000"/>
                  </a:schemeClr>
                </a:solidFill>
                <a:latin typeface="+mn-lt"/>
              </a:rPr>
              <a:t>FINDINGS: </a:t>
            </a:r>
            <a:r>
              <a:rPr lang="en-ZA" sz="2400" spc="30">
                <a:solidFill>
                  <a:schemeClr val="bg2">
                    <a:lumMod val="25000"/>
                  </a:schemeClr>
                </a:solidFill>
                <a:latin typeface="+mn-lt"/>
              </a:rPr>
              <a:t>INDUSTRIAL DEVELOPMENT CORPORATION (IDC)</a:t>
            </a:r>
          </a:p>
        </p:txBody>
      </p:sp>
      <p:sp>
        <p:nvSpPr>
          <p:cNvPr id="9" name="Rectangle 8">
            <a:extLst>
              <a:ext uri="{FF2B5EF4-FFF2-40B4-BE49-F238E27FC236}">
                <a16:creationId xmlns:a16="http://schemas.microsoft.com/office/drawing/2014/main" xmlns="" id="{30651764-7C35-4028-B904-57DCE46747BF}"/>
              </a:ext>
            </a:extLst>
          </p:cNvPr>
          <p:cNvSpPr/>
          <p:nvPr/>
        </p:nvSpPr>
        <p:spPr>
          <a:xfrm>
            <a:off x="3777183" y="5118083"/>
            <a:ext cx="7923414" cy="1323439"/>
          </a:xfrm>
          <a:prstGeom prst="rect">
            <a:avLst/>
          </a:prstGeom>
          <a:noFill/>
        </p:spPr>
        <p:txBody>
          <a:bodyPr wrap="square">
            <a:spAutoFit/>
          </a:bodyPr>
          <a:lstStyle/>
          <a:p>
            <a:pPr marL="266700"/>
            <a:r>
              <a:rPr lang="en-GB" sz="2000" b="1" dirty="0">
                <a:solidFill>
                  <a:schemeClr val="accent6"/>
                </a:solidFill>
              </a:rPr>
              <a:t>“As a public institution, it ought to hold itself to the highest standards of transparency and ensure that critical governance information is available online.”</a:t>
            </a:r>
            <a:endParaRPr lang="en-ZA" sz="2000" b="1" dirty="0">
              <a:solidFill>
                <a:schemeClr val="accent6"/>
              </a:solidFill>
            </a:endParaRPr>
          </a:p>
          <a:p>
            <a:pPr marL="266700"/>
            <a:endParaRPr lang="en-ZA" sz="2000" b="1" dirty="0">
              <a:solidFill>
                <a:schemeClr val="accent6"/>
              </a:solidFill>
            </a:endParaRPr>
          </a:p>
        </p:txBody>
      </p:sp>
      <p:sp>
        <p:nvSpPr>
          <p:cNvPr id="10" name="Rectangle 9">
            <a:extLst>
              <a:ext uri="{FF2B5EF4-FFF2-40B4-BE49-F238E27FC236}">
                <a16:creationId xmlns:a16="http://schemas.microsoft.com/office/drawing/2014/main" xmlns="" id="{20B0BBFA-04C3-4FD0-ABA7-77E38C44BE3B}"/>
              </a:ext>
            </a:extLst>
          </p:cNvPr>
          <p:cNvSpPr/>
          <p:nvPr/>
        </p:nvSpPr>
        <p:spPr>
          <a:xfrm>
            <a:off x="4371974" y="2481782"/>
            <a:ext cx="5038725" cy="2246769"/>
          </a:xfrm>
          <a:prstGeom prst="rect">
            <a:avLst/>
          </a:prstGeom>
        </p:spPr>
        <p:txBody>
          <a:bodyPr wrap="square">
            <a:spAutoFit/>
          </a:bodyPr>
          <a:lstStyle/>
          <a:p>
            <a:r>
              <a:rPr lang="en-GB" sz="2000">
                <a:latin typeface="+mj-lt"/>
              </a:rPr>
              <a:t>Environmental and Social Policy</a:t>
            </a:r>
          </a:p>
          <a:p>
            <a:r>
              <a:rPr lang="en-GB" sz="2000">
                <a:latin typeface="+mj-lt"/>
              </a:rPr>
              <a:t>Responsible Investment Policy</a:t>
            </a:r>
          </a:p>
          <a:p>
            <a:r>
              <a:rPr lang="en-GB" sz="2000">
                <a:latin typeface="+mj-lt"/>
              </a:rPr>
              <a:t>Corporate Governance Framework for IDC Subsidiaries and Investee Companies</a:t>
            </a:r>
          </a:p>
          <a:p>
            <a:r>
              <a:rPr lang="en-GB" sz="2000">
                <a:latin typeface="+mj-lt"/>
              </a:rPr>
              <a:t>Procurement Policy</a:t>
            </a:r>
          </a:p>
          <a:p>
            <a:r>
              <a:rPr lang="en-GB" sz="2000">
                <a:latin typeface="+mj-lt"/>
              </a:rPr>
              <a:t>Code of Ethics and Business Conduct</a:t>
            </a:r>
          </a:p>
          <a:p>
            <a:r>
              <a:rPr lang="en-GB" sz="2000">
                <a:latin typeface="+mj-lt"/>
              </a:rPr>
              <a:t>Board Charter</a:t>
            </a:r>
          </a:p>
        </p:txBody>
      </p:sp>
    </p:spTree>
    <p:extLst>
      <p:ext uri="{BB962C8B-B14F-4D97-AF65-F5344CB8AC3E}">
        <p14:creationId xmlns:p14="http://schemas.microsoft.com/office/powerpoint/2010/main" val="3118989782"/>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Wor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xEl>
                                              <p:pRg st="0" end="0"/>
                                            </p:txEl>
                                          </p:spTgt>
                                        </p:tgtEl>
                                        <p:attrNameLst>
                                          <p:attrName>style.visibility</p:attrName>
                                        </p:attrNameLst>
                                      </p:cBhvr>
                                      <p:to>
                                        <p:strVal val="visible"/>
                                      </p:to>
                                    </p:set>
                                    <p:animEffect transition="in" filter="fade">
                                      <p:cBhvr>
                                        <p:cTn id="17" dur="500"/>
                                        <p:tgtEl>
                                          <p:spTgt spid="10">
                                            <p:txEl>
                                              <p:pRg st="0" end="0"/>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10">
                                            <p:txEl>
                                              <p:pRg st="1" end="1"/>
                                            </p:txEl>
                                          </p:spTgt>
                                        </p:tgtEl>
                                        <p:attrNameLst>
                                          <p:attrName>style.visibility</p:attrName>
                                        </p:attrNameLst>
                                      </p:cBhvr>
                                      <p:to>
                                        <p:strVal val="visible"/>
                                      </p:to>
                                    </p:set>
                                    <p:animEffect transition="in" filter="fade">
                                      <p:cBhvr>
                                        <p:cTn id="20" dur="500"/>
                                        <p:tgtEl>
                                          <p:spTgt spid="10">
                                            <p:txEl>
                                              <p:pRg st="1" end="1"/>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10">
                                            <p:txEl>
                                              <p:pRg st="2" end="2"/>
                                            </p:txEl>
                                          </p:spTgt>
                                        </p:tgtEl>
                                        <p:attrNameLst>
                                          <p:attrName>style.visibility</p:attrName>
                                        </p:attrNameLst>
                                      </p:cBhvr>
                                      <p:to>
                                        <p:strVal val="visible"/>
                                      </p:to>
                                    </p:set>
                                    <p:animEffect transition="in" filter="fade">
                                      <p:cBhvr>
                                        <p:cTn id="23" dur="500"/>
                                        <p:tgtEl>
                                          <p:spTgt spid="10">
                                            <p:txEl>
                                              <p:pRg st="2" end="2"/>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10">
                                            <p:txEl>
                                              <p:pRg st="3" end="3"/>
                                            </p:txEl>
                                          </p:spTgt>
                                        </p:tgtEl>
                                        <p:attrNameLst>
                                          <p:attrName>style.visibility</p:attrName>
                                        </p:attrNameLst>
                                      </p:cBhvr>
                                      <p:to>
                                        <p:strVal val="visible"/>
                                      </p:to>
                                    </p:set>
                                    <p:animEffect transition="in" filter="fade">
                                      <p:cBhvr>
                                        <p:cTn id="26" dur="500"/>
                                        <p:tgtEl>
                                          <p:spTgt spid="10">
                                            <p:txEl>
                                              <p:pRg st="3" end="3"/>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10">
                                            <p:txEl>
                                              <p:pRg st="4" end="4"/>
                                            </p:txEl>
                                          </p:spTgt>
                                        </p:tgtEl>
                                        <p:attrNameLst>
                                          <p:attrName>style.visibility</p:attrName>
                                        </p:attrNameLst>
                                      </p:cBhvr>
                                      <p:to>
                                        <p:strVal val="visible"/>
                                      </p:to>
                                    </p:set>
                                    <p:animEffect transition="in" filter="fade">
                                      <p:cBhvr>
                                        <p:cTn id="29" dur="500"/>
                                        <p:tgtEl>
                                          <p:spTgt spid="10">
                                            <p:txEl>
                                              <p:pRg st="4" end="4"/>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10">
                                            <p:txEl>
                                              <p:pRg st="5" end="5"/>
                                            </p:txEl>
                                          </p:spTgt>
                                        </p:tgtEl>
                                        <p:attrNameLst>
                                          <p:attrName>style.visibility</p:attrName>
                                        </p:attrNameLst>
                                      </p:cBhvr>
                                      <p:to>
                                        <p:strVal val="visible"/>
                                      </p:to>
                                    </p:set>
                                    <p:animEffect transition="in" filter="fade">
                                      <p:cBhvr>
                                        <p:cTn id="32" dur="500"/>
                                        <p:tgtEl>
                                          <p:spTgt spid="10">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08F11E1-F6D5-4955-8D45-C046B68C7731}"/>
              </a:ext>
            </a:extLst>
          </p:cNvPr>
          <p:cNvSpPr>
            <a:spLocks noGrp="1"/>
          </p:cNvSpPr>
          <p:nvPr>
            <p:ph idx="1"/>
          </p:nvPr>
        </p:nvSpPr>
        <p:spPr>
          <a:xfrm>
            <a:off x="3886201" y="1191297"/>
            <a:ext cx="7923414" cy="675603"/>
          </a:xfrm>
        </p:spPr>
        <p:txBody>
          <a:bodyPr vert="horz" lIns="91440" tIns="45720" rIns="91440" bIns="45720" rtlCol="0" anchor="t">
            <a:normAutofit fontScale="47500" lnSpcReduction="20000"/>
          </a:bodyPr>
          <a:lstStyle/>
          <a:p>
            <a:pPr marL="0" indent="0">
              <a:buNone/>
            </a:pPr>
            <a:r>
              <a:rPr lang="en-ZA" sz="5100" b="1" dirty="0">
                <a:cs typeface="Calibri"/>
              </a:rPr>
              <a:t>IDC in practice:</a:t>
            </a:r>
          </a:p>
          <a:p>
            <a:pPr marL="0" indent="0">
              <a:buNone/>
            </a:pPr>
            <a:r>
              <a:rPr lang="en-ZA" dirty="0">
                <a:cs typeface="Calibri"/>
              </a:rPr>
              <a:t>Spending FY2018/19:</a:t>
            </a:r>
          </a:p>
        </p:txBody>
      </p:sp>
      <p:graphicFrame>
        <p:nvGraphicFramePr>
          <p:cNvPr id="4" name="Table 3">
            <a:extLst>
              <a:ext uri="{FF2B5EF4-FFF2-40B4-BE49-F238E27FC236}">
                <a16:creationId xmlns:a16="http://schemas.microsoft.com/office/drawing/2014/main" xmlns="" id="{58DC2BA8-1FE1-445E-952F-878ED249D2E5}"/>
              </a:ext>
            </a:extLst>
          </p:cNvPr>
          <p:cNvGraphicFramePr>
            <a:graphicFrameLocks noGrp="1"/>
          </p:cNvGraphicFramePr>
          <p:nvPr>
            <p:extLst>
              <p:ext uri="{D42A27DB-BD31-4B8C-83A1-F6EECF244321}">
                <p14:modId xmlns:p14="http://schemas.microsoft.com/office/powerpoint/2010/main" val="3261771289"/>
              </p:ext>
            </p:extLst>
          </p:nvPr>
        </p:nvGraphicFramePr>
        <p:xfrm>
          <a:off x="491403" y="1191297"/>
          <a:ext cx="2966692" cy="4912136"/>
        </p:xfrm>
        <a:graphic>
          <a:graphicData uri="http://schemas.openxmlformats.org/drawingml/2006/table">
            <a:tbl>
              <a:tblPr firstRow="1" firstCol="1" bandRow="1"/>
              <a:tblGrid>
                <a:gridCol w="1354022">
                  <a:extLst>
                    <a:ext uri="{9D8B030D-6E8A-4147-A177-3AD203B41FA5}">
                      <a16:colId xmlns:a16="http://schemas.microsoft.com/office/drawing/2014/main" xmlns="" val="1043386248"/>
                    </a:ext>
                  </a:extLst>
                </a:gridCol>
                <a:gridCol w="786939">
                  <a:extLst>
                    <a:ext uri="{9D8B030D-6E8A-4147-A177-3AD203B41FA5}">
                      <a16:colId xmlns:a16="http://schemas.microsoft.com/office/drawing/2014/main" xmlns="" val="4027028583"/>
                    </a:ext>
                  </a:extLst>
                </a:gridCol>
                <a:gridCol w="825731">
                  <a:extLst>
                    <a:ext uri="{9D8B030D-6E8A-4147-A177-3AD203B41FA5}">
                      <a16:colId xmlns:a16="http://schemas.microsoft.com/office/drawing/2014/main" xmlns="" val="206231214"/>
                    </a:ext>
                  </a:extLst>
                </a:gridCol>
              </a:tblGrid>
              <a:tr h="376249">
                <a:tc>
                  <a:txBody>
                    <a:bodyPr/>
                    <a:lstStyle/>
                    <a:p>
                      <a:pPr>
                        <a:lnSpc>
                          <a:spcPct val="107000"/>
                        </a:lnSpc>
                        <a:spcAft>
                          <a:spcPts val="0"/>
                        </a:spcAft>
                      </a:pPr>
                      <a:r>
                        <a:rPr lang="en-ZA" sz="14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THEMES / SECTORS</a:t>
                      </a:r>
                      <a:endParaRPr lang="en-ZA"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nSpc>
                          <a:spcPct val="107000"/>
                        </a:lnSpc>
                        <a:spcAft>
                          <a:spcPts val="0"/>
                        </a:spcAft>
                      </a:pPr>
                      <a:r>
                        <a:rPr lang="en-ZA" sz="14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IDC (6</a:t>
                      </a:r>
                      <a:r>
                        <a:rPr lang="en-ZA" sz="1400" b="1" baseline="30000" dirty="0">
                          <a:solidFill>
                            <a:srgbClr val="FFFFFF"/>
                          </a:solidFill>
                          <a:effectLst/>
                          <a:latin typeface="Calibri" panose="020F0502020204030204" pitchFamily="34" charset="0"/>
                          <a:ea typeface="Calibri" panose="020F0502020204030204" pitchFamily="34" charset="0"/>
                          <a:cs typeface="Arial" panose="020B0604020202020204" pitchFamily="34" charset="0"/>
                        </a:rPr>
                        <a:t>TH</a:t>
                      </a:r>
                      <a:r>
                        <a:rPr lang="en-ZA" sz="14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a:t>
                      </a:r>
                      <a:endParaRPr lang="en-ZA"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nSpc>
                          <a:spcPct val="107000"/>
                        </a:lnSpc>
                        <a:spcAft>
                          <a:spcPts val="0"/>
                        </a:spcAft>
                      </a:pPr>
                      <a:r>
                        <a:rPr lang="en-ZA" sz="14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AVERAGE DFIs</a:t>
                      </a:r>
                      <a:endParaRPr lang="en-ZA"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extLst>
                  <a:ext uri="{0D108BD9-81ED-4DB2-BD59-A6C34878D82A}">
                    <a16:rowId xmlns:a16="http://schemas.microsoft.com/office/drawing/2014/main" xmlns="" val="2308031985"/>
                  </a:ext>
                </a:extLst>
              </a:tr>
              <a:tr h="376249">
                <a:tc>
                  <a:txBody>
                    <a:bodyPr/>
                    <a:lstStyle/>
                    <a:p>
                      <a:pPr>
                        <a:lnSpc>
                          <a:spcPct val="107000"/>
                        </a:lnSpc>
                        <a:spcAft>
                          <a:spcPts val="0"/>
                        </a:spcAft>
                      </a:pPr>
                      <a:r>
                        <a:rPr lang="en-ZA" sz="1400"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Climate Change</a:t>
                      </a:r>
                      <a:endParaRPr lang="en-ZA"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0"/>
                        </a:spcAft>
                      </a:pPr>
                      <a:r>
                        <a:rPr lang="en-ZA" sz="1400" dirty="0">
                          <a:solidFill>
                            <a:srgbClr val="C00000"/>
                          </a:solidFill>
                          <a:effectLst/>
                          <a:latin typeface="Calibri" panose="020F0502020204030204" pitchFamily="34" charset="0"/>
                          <a:ea typeface="Calibri" panose="020F0502020204030204" pitchFamily="34" charset="0"/>
                          <a:cs typeface="Arial" panose="020B0604020202020204" pitchFamily="34" charset="0"/>
                        </a:rPr>
                        <a:t>0.0</a:t>
                      </a:r>
                      <a:endParaRPr lang="en-ZA" sz="1200" dirty="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0"/>
                        </a:spcAft>
                      </a:pPr>
                      <a:r>
                        <a:rPr lang="en-ZA" sz="1400" dirty="0">
                          <a:effectLst/>
                          <a:latin typeface="Calibri" panose="020F0502020204030204" pitchFamily="34" charset="0"/>
                          <a:ea typeface="Calibri" panose="020F0502020204030204" pitchFamily="34" charset="0"/>
                          <a:cs typeface="Arial" panose="020B0604020202020204" pitchFamily="34" charset="0"/>
                        </a:rPr>
                        <a:t>2.7</a:t>
                      </a:r>
                      <a:endParaRPr lang="en-ZA"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375307309"/>
                  </a:ext>
                </a:extLst>
              </a:tr>
              <a:tr h="376249">
                <a:tc>
                  <a:txBody>
                    <a:bodyPr/>
                    <a:lstStyle/>
                    <a:p>
                      <a:pPr>
                        <a:lnSpc>
                          <a:spcPct val="107000"/>
                        </a:lnSpc>
                        <a:spcAft>
                          <a:spcPts val="0"/>
                        </a:spcAft>
                      </a:pPr>
                      <a:r>
                        <a:rPr lang="en-ZA" sz="140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Corruption</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3.3</a:t>
                      </a:r>
                      <a:endParaRPr lang="en-ZA"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effectLst/>
                          <a:latin typeface="Calibri" panose="020F0502020204030204" pitchFamily="34" charset="0"/>
                          <a:ea typeface="Calibri" panose="020F0502020204030204" pitchFamily="34" charset="0"/>
                          <a:cs typeface="Arial" panose="020B0604020202020204" pitchFamily="34" charset="0"/>
                        </a:rPr>
                        <a:t>5.5</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3687563713"/>
                  </a:ext>
                </a:extLst>
              </a:tr>
              <a:tr h="376249">
                <a:tc>
                  <a:txBody>
                    <a:bodyPr/>
                    <a:lstStyle/>
                    <a:p>
                      <a:pPr>
                        <a:lnSpc>
                          <a:spcPct val="107000"/>
                        </a:lnSpc>
                        <a:spcAft>
                          <a:spcPts val="0"/>
                        </a:spcAft>
                      </a:pPr>
                      <a:r>
                        <a:rPr lang="en-ZA" sz="1400">
                          <a:solidFill>
                            <a:srgbClr val="000000"/>
                          </a:solidFill>
                          <a:effectLst/>
                          <a:latin typeface="Calibri Light" panose="020F0302020204030204" pitchFamily="34" charset="0"/>
                          <a:ea typeface="Calibri" panose="020F0502020204030204" pitchFamily="34" charset="0"/>
                          <a:cs typeface="Arial" panose="020B0604020202020204" pitchFamily="34" charset="0"/>
                        </a:rPr>
                        <a:t>Gender Equality</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solidFill>
                            <a:schemeClr val="tx1"/>
                          </a:solidFill>
                          <a:effectLst/>
                          <a:latin typeface="Calibri" panose="020F0502020204030204" pitchFamily="34" charset="0"/>
                          <a:ea typeface="Calibri" panose="020F0502020204030204" pitchFamily="34" charset="0"/>
                          <a:cs typeface="Arial" panose="020B0604020202020204" pitchFamily="34" charset="0"/>
                        </a:rPr>
                        <a:t>1.3</a:t>
                      </a:r>
                      <a:endParaRPr lang="en-ZA" sz="1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effectLst/>
                          <a:latin typeface="Calibri" panose="020F0502020204030204" pitchFamily="34" charset="0"/>
                          <a:ea typeface="Calibri" panose="020F0502020204030204" pitchFamily="34" charset="0"/>
                          <a:cs typeface="Arial" panose="020B0604020202020204" pitchFamily="34" charset="0"/>
                        </a:rPr>
                        <a:t>3.0</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1719628220"/>
                  </a:ext>
                </a:extLst>
              </a:tr>
              <a:tr h="376249">
                <a:tc>
                  <a:txBody>
                    <a:bodyPr/>
                    <a:lstStyle/>
                    <a:p>
                      <a:pPr>
                        <a:lnSpc>
                          <a:spcPct val="107000"/>
                        </a:lnSpc>
                        <a:spcAft>
                          <a:spcPts val="0"/>
                        </a:spcAft>
                      </a:pPr>
                      <a:r>
                        <a:rPr lang="en-ZA" sz="1400">
                          <a:solidFill>
                            <a:srgbClr val="000000"/>
                          </a:solidFill>
                          <a:effectLst/>
                          <a:latin typeface="Calibri Light" panose="020F0302020204030204" pitchFamily="34" charset="0"/>
                          <a:ea typeface="Calibri" panose="020F0502020204030204" pitchFamily="34" charset="0"/>
                          <a:cs typeface="Arial" panose="020B0604020202020204" pitchFamily="34" charset="0"/>
                        </a:rPr>
                        <a:t>Health</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0.0</a:t>
                      </a:r>
                      <a:endParaRPr lang="en-ZA"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effectLst/>
                          <a:latin typeface="Calibri" panose="020F0502020204030204" pitchFamily="34" charset="0"/>
                          <a:ea typeface="Calibri" panose="020F0502020204030204" pitchFamily="34" charset="0"/>
                          <a:cs typeface="Arial" panose="020B0604020202020204" pitchFamily="34" charset="0"/>
                        </a:rPr>
                        <a:t>4.9</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1961278407"/>
                  </a:ext>
                </a:extLst>
              </a:tr>
              <a:tr h="376249">
                <a:tc>
                  <a:txBody>
                    <a:bodyPr/>
                    <a:lstStyle/>
                    <a:p>
                      <a:pPr>
                        <a:lnSpc>
                          <a:spcPct val="107000"/>
                        </a:lnSpc>
                        <a:spcAft>
                          <a:spcPts val="0"/>
                        </a:spcAft>
                      </a:pPr>
                      <a:r>
                        <a:rPr lang="en-ZA" sz="1400">
                          <a:solidFill>
                            <a:srgbClr val="000000"/>
                          </a:solidFill>
                          <a:effectLst/>
                          <a:latin typeface="Calibri Light" panose="020F0302020204030204" pitchFamily="34" charset="0"/>
                          <a:ea typeface="Calibri" panose="020F0502020204030204" pitchFamily="34" charset="0"/>
                          <a:cs typeface="Arial" panose="020B0604020202020204" pitchFamily="34" charset="0"/>
                        </a:rPr>
                        <a:t>Human Rights</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0.0</a:t>
                      </a:r>
                      <a:endParaRPr lang="en-ZA"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effectLst/>
                          <a:latin typeface="Calibri" panose="020F0502020204030204" pitchFamily="34" charset="0"/>
                          <a:ea typeface="Calibri" panose="020F0502020204030204" pitchFamily="34" charset="0"/>
                          <a:cs typeface="Arial" panose="020B0604020202020204" pitchFamily="34" charset="0"/>
                        </a:rPr>
                        <a:t>4.6</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3597363455"/>
                  </a:ext>
                </a:extLst>
              </a:tr>
              <a:tr h="376249">
                <a:tc>
                  <a:txBody>
                    <a:bodyPr/>
                    <a:lstStyle/>
                    <a:p>
                      <a:pPr>
                        <a:lnSpc>
                          <a:spcPct val="107000"/>
                        </a:lnSpc>
                        <a:spcAft>
                          <a:spcPts val="0"/>
                        </a:spcAft>
                      </a:pPr>
                      <a:r>
                        <a:rPr lang="en-ZA" sz="1400">
                          <a:solidFill>
                            <a:srgbClr val="000000"/>
                          </a:solidFill>
                          <a:effectLst/>
                          <a:latin typeface="Calibri Light" panose="020F0302020204030204" pitchFamily="34" charset="0"/>
                          <a:ea typeface="Calibri" panose="020F0502020204030204" pitchFamily="34" charset="0"/>
                          <a:cs typeface="Arial" panose="020B0604020202020204" pitchFamily="34" charset="0"/>
                        </a:rPr>
                        <a:t>Nature</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0.0</a:t>
                      </a:r>
                      <a:endParaRPr lang="en-ZA"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effectLst/>
                          <a:latin typeface="Calibri" panose="020F0502020204030204" pitchFamily="34" charset="0"/>
                          <a:ea typeface="Calibri" panose="020F0502020204030204" pitchFamily="34" charset="0"/>
                          <a:cs typeface="Arial" panose="020B0604020202020204" pitchFamily="34" charset="0"/>
                        </a:rPr>
                        <a:t>5.4</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1639403247"/>
                  </a:ext>
                </a:extLst>
              </a:tr>
              <a:tr h="376249">
                <a:tc>
                  <a:txBody>
                    <a:bodyPr/>
                    <a:lstStyle/>
                    <a:p>
                      <a:pPr>
                        <a:lnSpc>
                          <a:spcPct val="107000"/>
                        </a:lnSpc>
                        <a:spcAft>
                          <a:spcPts val="0"/>
                        </a:spcAft>
                      </a:pPr>
                      <a:r>
                        <a:rPr lang="en-ZA" sz="140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Financial sector</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0.0</a:t>
                      </a:r>
                      <a:endParaRPr lang="en-ZA"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effectLst/>
                          <a:latin typeface="Calibri" panose="020F0502020204030204" pitchFamily="34" charset="0"/>
                          <a:ea typeface="Calibri" panose="020F0502020204030204" pitchFamily="34" charset="0"/>
                          <a:cs typeface="Arial" panose="020B0604020202020204" pitchFamily="34" charset="0"/>
                        </a:rPr>
                        <a:t>1.0</a:t>
                      </a:r>
                      <a:endParaRPr lang="en-ZA"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2638067698"/>
                  </a:ext>
                </a:extLst>
              </a:tr>
              <a:tr h="376249">
                <a:tc>
                  <a:txBody>
                    <a:bodyPr/>
                    <a:lstStyle/>
                    <a:p>
                      <a:pPr>
                        <a:lnSpc>
                          <a:spcPct val="107000"/>
                        </a:lnSpc>
                        <a:spcAft>
                          <a:spcPts val="0"/>
                        </a:spcAft>
                      </a:pPr>
                      <a:r>
                        <a:rPr lang="en-ZA" sz="1400">
                          <a:solidFill>
                            <a:srgbClr val="000000"/>
                          </a:solidFill>
                          <a:effectLst/>
                          <a:latin typeface="Calibri Light" panose="020F0302020204030204" pitchFamily="34" charset="0"/>
                          <a:ea typeface="Calibri" panose="020F0502020204030204" pitchFamily="34" charset="0"/>
                          <a:cs typeface="Arial" panose="020B0604020202020204" pitchFamily="34" charset="0"/>
                        </a:rPr>
                        <a:t>Power Generation</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0"/>
                        </a:spcAft>
                      </a:pPr>
                      <a:r>
                        <a:rPr lang="en-ZA" sz="1400" dirty="0">
                          <a:solidFill>
                            <a:srgbClr val="C00000"/>
                          </a:solidFill>
                          <a:effectLst/>
                          <a:latin typeface="Calibri" panose="020F0502020204030204" pitchFamily="34" charset="0"/>
                          <a:ea typeface="Calibri" panose="020F0502020204030204" pitchFamily="34" charset="0"/>
                          <a:cs typeface="Arial" panose="020B0604020202020204" pitchFamily="34" charset="0"/>
                        </a:rPr>
                        <a:t>0.5</a:t>
                      </a:r>
                      <a:endParaRPr lang="en-ZA" sz="1200" dirty="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lnSpc>
                          <a:spcPct val="107000"/>
                        </a:lnSpc>
                        <a:spcAft>
                          <a:spcPts val="0"/>
                        </a:spcAft>
                      </a:pPr>
                      <a:r>
                        <a:rPr lang="en-ZA" sz="1400" dirty="0">
                          <a:effectLst/>
                          <a:latin typeface="Calibri" panose="020F0502020204030204" pitchFamily="34" charset="0"/>
                          <a:ea typeface="Calibri" panose="020F0502020204030204" pitchFamily="34" charset="0"/>
                          <a:cs typeface="Arial" panose="020B0604020202020204" pitchFamily="34" charset="0"/>
                        </a:rPr>
                        <a:t>4.2</a:t>
                      </a:r>
                      <a:endParaRPr lang="en-ZA"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230521511"/>
                  </a:ext>
                </a:extLst>
              </a:tr>
              <a:tr h="769868">
                <a:tc>
                  <a:txBody>
                    <a:bodyPr/>
                    <a:lstStyle/>
                    <a:p>
                      <a:pPr>
                        <a:lnSpc>
                          <a:spcPct val="107000"/>
                        </a:lnSpc>
                        <a:spcAft>
                          <a:spcPts val="0"/>
                        </a:spcAft>
                      </a:pPr>
                      <a:r>
                        <a:rPr lang="en-ZA" sz="1400">
                          <a:solidFill>
                            <a:srgbClr val="000000"/>
                          </a:solidFill>
                          <a:effectLst/>
                          <a:latin typeface="Calibri Light" panose="020F0302020204030204" pitchFamily="34" charset="0"/>
                          <a:ea typeface="Calibri" panose="020F0502020204030204" pitchFamily="34" charset="0"/>
                          <a:cs typeface="Arial" panose="020B0604020202020204" pitchFamily="34" charset="0"/>
                        </a:rPr>
                        <a:t>Transparency and Accountability</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1.8</a:t>
                      </a:r>
                      <a:endParaRPr lang="en-ZA"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effectLst/>
                          <a:latin typeface="Calibri" panose="020F0502020204030204" pitchFamily="34" charset="0"/>
                          <a:ea typeface="Calibri" panose="020F0502020204030204" pitchFamily="34" charset="0"/>
                          <a:cs typeface="Arial" panose="020B0604020202020204" pitchFamily="34" charset="0"/>
                        </a:rPr>
                        <a:t>4.7</a:t>
                      </a:r>
                      <a:endParaRPr lang="en-ZA"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1129108048"/>
                  </a:ext>
                </a:extLst>
              </a:tr>
              <a:tr h="615587">
                <a:tc>
                  <a:txBody>
                    <a:bodyPr/>
                    <a:lstStyle/>
                    <a:p>
                      <a:pPr>
                        <a:lnSpc>
                          <a:spcPct val="107000"/>
                        </a:lnSpc>
                        <a:spcAft>
                          <a:spcPts val="0"/>
                        </a:spcAft>
                      </a:pPr>
                      <a:r>
                        <a:rPr lang="en-ZA" sz="14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AVERAGE SCORE</a:t>
                      </a:r>
                      <a:endParaRPr lang="en-ZA" sz="1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lnSpc>
                          <a:spcPct val="107000"/>
                        </a:lnSpc>
                        <a:spcAft>
                          <a:spcPts val="0"/>
                        </a:spcAft>
                      </a:pPr>
                      <a:r>
                        <a:rPr lang="en-ZA" sz="14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0.8</a:t>
                      </a:r>
                      <a:endParaRPr lang="en-ZA" sz="1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lnSpc>
                          <a:spcPct val="107000"/>
                        </a:lnSpc>
                        <a:spcAft>
                          <a:spcPts val="0"/>
                        </a:spcAft>
                      </a:pPr>
                      <a:r>
                        <a:rPr lang="en-ZA" sz="14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4.0</a:t>
                      </a:r>
                      <a:endParaRPr lang="en-ZA" sz="1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xmlns="" val="3414943265"/>
                  </a:ext>
                </a:extLst>
              </a:tr>
            </a:tbl>
          </a:graphicData>
        </a:graphic>
      </p:graphicFrame>
      <p:sp>
        <p:nvSpPr>
          <p:cNvPr id="7" name="Title 1">
            <a:extLst>
              <a:ext uri="{FF2B5EF4-FFF2-40B4-BE49-F238E27FC236}">
                <a16:creationId xmlns:a16="http://schemas.microsoft.com/office/drawing/2014/main" xmlns="" id="{540A420E-5A0E-496E-A6C0-4586DF0233FF}"/>
              </a:ext>
            </a:extLst>
          </p:cNvPr>
          <p:cNvSpPr>
            <a:spLocks noGrp="1"/>
          </p:cNvSpPr>
          <p:nvPr>
            <p:ph type="title"/>
          </p:nvPr>
        </p:nvSpPr>
        <p:spPr>
          <a:xfrm>
            <a:off x="393469" y="321823"/>
            <a:ext cx="10616738" cy="603661"/>
          </a:xfrm>
        </p:spPr>
        <p:txBody>
          <a:bodyPr>
            <a:normAutofit/>
          </a:bodyPr>
          <a:lstStyle/>
          <a:p>
            <a:r>
              <a:rPr lang="en-ZA" sz="2400" b="1" spc="30" dirty="0">
                <a:solidFill>
                  <a:schemeClr val="bg2">
                    <a:lumMod val="25000"/>
                  </a:schemeClr>
                </a:solidFill>
                <a:latin typeface="+mn-lt"/>
              </a:rPr>
              <a:t>FINDINGS: </a:t>
            </a:r>
            <a:r>
              <a:rPr lang="en-ZA" sz="2400" spc="30" dirty="0">
                <a:solidFill>
                  <a:schemeClr val="bg2">
                    <a:lumMod val="25000"/>
                  </a:schemeClr>
                </a:solidFill>
                <a:latin typeface="+mn-lt"/>
              </a:rPr>
              <a:t>INDUSTRIAL DEVELOPMENT CORPORATION (IDC)</a:t>
            </a:r>
          </a:p>
        </p:txBody>
      </p:sp>
      <p:graphicFrame>
        <p:nvGraphicFramePr>
          <p:cNvPr id="8" name="Chart 7">
            <a:extLst>
              <a:ext uri="{FF2B5EF4-FFF2-40B4-BE49-F238E27FC236}">
                <a16:creationId xmlns:a16="http://schemas.microsoft.com/office/drawing/2014/main" xmlns="" id="{60440461-1235-48AC-87CA-9CC70BB989B0}"/>
              </a:ext>
            </a:extLst>
          </p:cNvPr>
          <p:cNvGraphicFramePr/>
          <p:nvPr>
            <p:extLst>
              <p:ext uri="{D42A27DB-BD31-4B8C-83A1-F6EECF244321}">
                <p14:modId xmlns:p14="http://schemas.microsoft.com/office/powerpoint/2010/main" val="2678226188"/>
              </p:ext>
            </p:extLst>
          </p:nvPr>
        </p:nvGraphicFramePr>
        <p:xfrm>
          <a:off x="4514851" y="2132713"/>
          <a:ext cx="6409054" cy="385406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22675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8"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08F11E1-F6D5-4955-8D45-C046B68C7731}"/>
              </a:ext>
            </a:extLst>
          </p:cNvPr>
          <p:cNvSpPr>
            <a:spLocks noGrp="1"/>
          </p:cNvSpPr>
          <p:nvPr>
            <p:ph idx="1"/>
          </p:nvPr>
        </p:nvSpPr>
        <p:spPr>
          <a:xfrm>
            <a:off x="3886201" y="1306180"/>
            <a:ext cx="7391399" cy="3243453"/>
          </a:xfrm>
        </p:spPr>
        <p:txBody>
          <a:bodyPr vert="horz" lIns="91440" tIns="45720" rIns="91440" bIns="45720" rtlCol="0" anchor="t">
            <a:normAutofit/>
          </a:bodyPr>
          <a:lstStyle/>
          <a:p>
            <a:pPr lvl="1"/>
            <a:r>
              <a:rPr lang="en-ZA" dirty="0"/>
              <a:t>Transparent</a:t>
            </a:r>
            <a:r>
              <a:rPr lang="en-ZA"/>
              <a:t> – most policies publicly available</a:t>
            </a:r>
            <a:endParaRPr lang="en-US"/>
          </a:p>
          <a:p>
            <a:pPr lvl="1"/>
            <a:r>
              <a:rPr lang="en-ZA" dirty="0">
                <a:cs typeface="Calibri"/>
              </a:rPr>
              <a:t>Environmental and Social Standards Framework – crucial for DFIs</a:t>
            </a:r>
          </a:p>
          <a:p>
            <a:pPr lvl="1"/>
            <a:r>
              <a:rPr lang="en-ZA" dirty="0">
                <a:cs typeface="Calibri"/>
              </a:rPr>
              <a:t>Grievance mechanism and consultations – affected communities and civil society</a:t>
            </a:r>
          </a:p>
          <a:p>
            <a:pPr lvl="1"/>
            <a:r>
              <a:rPr lang="en-ZA" b="1" dirty="0">
                <a:ea typeface="+mn-lt"/>
                <a:cs typeface="+mn-lt"/>
              </a:rPr>
              <a:t>High scores:</a:t>
            </a:r>
            <a:r>
              <a:rPr lang="en-ZA" dirty="0">
                <a:ea typeface="+mn-lt"/>
                <a:cs typeface="+mn-lt"/>
              </a:rPr>
              <a:t> nature, human rights, </a:t>
            </a:r>
            <a:r>
              <a:rPr lang="en-ZA" dirty="0">
                <a:solidFill>
                  <a:schemeClr val="accent6"/>
                </a:solidFill>
                <a:ea typeface="+mn-lt"/>
                <a:cs typeface="+mn-lt"/>
              </a:rPr>
              <a:t>power generation</a:t>
            </a:r>
            <a:endParaRPr lang="en-US" dirty="0">
              <a:solidFill>
                <a:schemeClr val="accent6"/>
              </a:solidFill>
              <a:ea typeface="+mn-lt"/>
              <a:cs typeface="+mn-lt"/>
            </a:endParaRPr>
          </a:p>
          <a:p>
            <a:pPr lvl="1"/>
            <a:r>
              <a:rPr lang="en-ZA" b="1" dirty="0">
                <a:ea typeface="+mn-lt"/>
                <a:cs typeface="+mn-lt"/>
              </a:rPr>
              <a:t>Low scores: </a:t>
            </a:r>
            <a:r>
              <a:rPr lang="en-ZA" dirty="0">
                <a:solidFill>
                  <a:schemeClr val="accent6"/>
                </a:solidFill>
                <a:ea typeface="+mn-lt"/>
                <a:cs typeface="+mn-lt"/>
              </a:rPr>
              <a:t>climate change</a:t>
            </a:r>
            <a:endParaRPr lang="en-ZA" dirty="0">
              <a:solidFill>
                <a:schemeClr val="accent6"/>
              </a:solidFill>
            </a:endParaRPr>
          </a:p>
          <a:p>
            <a:pPr lvl="1"/>
            <a:endParaRPr lang="en-ZA" b="1">
              <a:solidFill>
                <a:srgbClr val="70AD47"/>
              </a:solidFill>
              <a:cs typeface="Calibri"/>
            </a:endParaRPr>
          </a:p>
          <a:p>
            <a:pPr marL="457200" lvl="1" indent="0">
              <a:buNone/>
            </a:pPr>
            <a:endParaRPr lang="en-ZA">
              <a:cs typeface="Calibri"/>
            </a:endParaRPr>
          </a:p>
        </p:txBody>
      </p:sp>
      <p:graphicFrame>
        <p:nvGraphicFramePr>
          <p:cNvPr id="4" name="Table 3">
            <a:extLst>
              <a:ext uri="{FF2B5EF4-FFF2-40B4-BE49-F238E27FC236}">
                <a16:creationId xmlns:a16="http://schemas.microsoft.com/office/drawing/2014/main" xmlns="" id="{58DC2BA8-1FE1-445E-952F-878ED249D2E5}"/>
              </a:ext>
            </a:extLst>
          </p:cNvPr>
          <p:cNvGraphicFramePr>
            <a:graphicFrameLocks noGrp="1"/>
          </p:cNvGraphicFramePr>
          <p:nvPr>
            <p:extLst>
              <p:ext uri="{D42A27DB-BD31-4B8C-83A1-F6EECF244321}">
                <p14:modId xmlns:p14="http://schemas.microsoft.com/office/powerpoint/2010/main" val="2476996552"/>
              </p:ext>
            </p:extLst>
          </p:nvPr>
        </p:nvGraphicFramePr>
        <p:xfrm>
          <a:off x="491403" y="1191297"/>
          <a:ext cx="2966692" cy="4912136"/>
        </p:xfrm>
        <a:graphic>
          <a:graphicData uri="http://schemas.openxmlformats.org/drawingml/2006/table">
            <a:tbl>
              <a:tblPr firstRow="1" firstCol="1" bandRow="1"/>
              <a:tblGrid>
                <a:gridCol w="1354022">
                  <a:extLst>
                    <a:ext uri="{9D8B030D-6E8A-4147-A177-3AD203B41FA5}">
                      <a16:colId xmlns:a16="http://schemas.microsoft.com/office/drawing/2014/main" xmlns="" val="1043386248"/>
                    </a:ext>
                  </a:extLst>
                </a:gridCol>
                <a:gridCol w="812050">
                  <a:extLst>
                    <a:ext uri="{9D8B030D-6E8A-4147-A177-3AD203B41FA5}">
                      <a16:colId xmlns:a16="http://schemas.microsoft.com/office/drawing/2014/main" xmlns="" val="4027028583"/>
                    </a:ext>
                  </a:extLst>
                </a:gridCol>
                <a:gridCol w="800620">
                  <a:extLst>
                    <a:ext uri="{9D8B030D-6E8A-4147-A177-3AD203B41FA5}">
                      <a16:colId xmlns:a16="http://schemas.microsoft.com/office/drawing/2014/main" xmlns="" val="206231214"/>
                    </a:ext>
                  </a:extLst>
                </a:gridCol>
              </a:tblGrid>
              <a:tr h="376249">
                <a:tc>
                  <a:txBody>
                    <a:bodyPr/>
                    <a:lstStyle/>
                    <a:p>
                      <a:pPr>
                        <a:lnSpc>
                          <a:spcPct val="107000"/>
                        </a:lnSpc>
                        <a:spcAft>
                          <a:spcPts val="0"/>
                        </a:spcAft>
                      </a:pPr>
                      <a:r>
                        <a:rPr lang="en-ZA" sz="1400" b="1" dirty="0">
                          <a:solidFill>
                            <a:srgbClr val="FFFFFF"/>
                          </a:solidFill>
                          <a:effectLst/>
                          <a:latin typeface="Calibri"/>
                          <a:ea typeface="Calibri" panose="020F0502020204030204" pitchFamily="34" charset="0"/>
                          <a:cs typeface="Arial"/>
                        </a:rPr>
                        <a:t>THEMES / SECTORS</a:t>
                      </a:r>
                      <a:endParaRPr lang="en-ZA" sz="1200" dirty="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lvl="0">
                        <a:lnSpc>
                          <a:spcPct val="107000"/>
                        </a:lnSpc>
                        <a:spcAft>
                          <a:spcPts val="0"/>
                        </a:spcAft>
                        <a:buNone/>
                      </a:pPr>
                      <a:r>
                        <a:rPr lang="en-ZA" sz="1400" b="1" dirty="0">
                          <a:solidFill>
                            <a:srgbClr val="FFFFFF"/>
                          </a:solidFill>
                          <a:effectLst/>
                          <a:latin typeface="Calibri"/>
                          <a:cs typeface="Arial"/>
                        </a:rPr>
                        <a:t>DBSA</a:t>
                      </a:r>
                      <a:r>
                        <a:rPr lang="en-ZA" sz="1400" b="1" dirty="0">
                          <a:solidFill>
                            <a:srgbClr val="FFFFFF"/>
                          </a:solidFill>
                          <a:effectLst/>
                          <a:latin typeface="Calibri"/>
                          <a:ea typeface="Calibri" panose="020F0502020204030204" pitchFamily="34" charset="0"/>
                          <a:cs typeface="Arial"/>
                        </a:rPr>
                        <a:t> (</a:t>
                      </a:r>
                      <a:r>
                        <a:rPr lang="en-ZA" sz="1400" b="1" i="0" u="none" strike="noStrike" noProof="0" dirty="0">
                          <a:solidFill>
                            <a:srgbClr val="FFFFFF"/>
                          </a:solidFill>
                          <a:effectLst/>
                          <a:latin typeface="Calibri"/>
                        </a:rPr>
                        <a:t>4</a:t>
                      </a:r>
                      <a:r>
                        <a:rPr lang="en-ZA" sz="1400" b="1" i="0" u="none" strike="noStrike" baseline="30000" noProof="0" dirty="0">
                          <a:solidFill>
                            <a:srgbClr val="FFFFFF"/>
                          </a:solidFill>
                          <a:effectLst/>
                          <a:latin typeface="Calibri"/>
                        </a:rPr>
                        <a:t>TH</a:t>
                      </a:r>
                      <a:r>
                        <a:rPr lang="en-ZA" sz="1400" b="1" dirty="0">
                          <a:solidFill>
                            <a:srgbClr val="FFFFFF"/>
                          </a:solidFill>
                          <a:effectLst/>
                          <a:latin typeface="Calibri"/>
                          <a:ea typeface="Calibri" panose="020F0502020204030204" pitchFamily="34" charset="0"/>
                          <a:cs typeface="Arial"/>
                        </a:rPr>
                        <a:t>)</a:t>
                      </a:r>
                      <a:endParaRPr lang="en-ZA" sz="1200" dirty="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nSpc>
                          <a:spcPct val="107000"/>
                        </a:lnSpc>
                        <a:spcAft>
                          <a:spcPts val="0"/>
                        </a:spcAft>
                      </a:pPr>
                      <a:r>
                        <a:rPr lang="en-ZA" sz="1400" b="1" dirty="0">
                          <a:solidFill>
                            <a:srgbClr val="FFFFFF"/>
                          </a:solidFill>
                          <a:effectLst/>
                          <a:latin typeface="Calibri"/>
                          <a:ea typeface="Calibri" panose="020F0502020204030204" pitchFamily="34" charset="0"/>
                          <a:cs typeface="Arial"/>
                        </a:rPr>
                        <a:t>AVERAGE DFIs</a:t>
                      </a:r>
                      <a:endParaRPr lang="en-ZA" sz="1200" dirty="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extLst>
                  <a:ext uri="{0D108BD9-81ED-4DB2-BD59-A6C34878D82A}">
                    <a16:rowId xmlns:a16="http://schemas.microsoft.com/office/drawing/2014/main" xmlns="" val="2308031985"/>
                  </a:ext>
                </a:extLst>
              </a:tr>
              <a:tr h="376249">
                <a:tc>
                  <a:txBody>
                    <a:bodyPr/>
                    <a:lstStyle/>
                    <a:p>
                      <a:pPr>
                        <a:lnSpc>
                          <a:spcPct val="107000"/>
                        </a:lnSpc>
                        <a:spcAft>
                          <a:spcPts val="0"/>
                        </a:spcAft>
                      </a:pPr>
                      <a:r>
                        <a:rPr lang="en-ZA" sz="1400" dirty="0">
                          <a:solidFill>
                            <a:srgbClr val="000000"/>
                          </a:solidFill>
                          <a:effectLst/>
                          <a:latin typeface="Calibri Light"/>
                          <a:ea typeface="Calibri" panose="020F0502020204030204" pitchFamily="34" charset="0"/>
                          <a:cs typeface="Arial"/>
                        </a:rPr>
                        <a:t>Climate Change</a:t>
                      </a:r>
                      <a:endParaRPr lang="en-ZA" sz="1200" dirty="0">
                        <a:effectLst/>
                        <a:latin typeface="Calibri Light"/>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solidFill>
                            <a:srgbClr val="C00000"/>
                          </a:solidFill>
                          <a:effectLst/>
                          <a:latin typeface="Calibri"/>
                          <a:ea typeface="Calibri" panose="020F0502020204030204" pitchFamily="34" charset="0"/>
                          <a:cs typeface="Arial"/>
                        </a:rPr>
                        <a:t>1.3</a:t>
                      </a:r>
                      <a:endParaRPr lang="en-ZA" sz="1200" dirty="0">
                        <a:solidFill>
                          <a:srgbClr val="C00000"/>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effectLst/>
                          <a:latin typeface="Calibri"/>
                          <a:ea typeface="Calibri" panose="020F0502020204030204" pitchFamily="34" charset="0"/>
                          <a:cs typeface="Arial"/>
                        </a:rPr>
                        <a:t>2.7</a:t>
                      </a:r>
                      <a:endParaRPr lang="en-ZA" sz="1200" dirty="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1375307309"/>
                  </a:ext>
                </a:extLst>
              </a:tr>
              <a:tr h="376249">
                <a:tc>
                  <a:txBody>
                    <a:bodyPr/>
                    <a:lstStyle/>
                    <a:p>
                      <a:pPr>
                        <a:lnSpc>
                          <a:spcPct val="107000"/>
                        </a:lnSpc>
                        <a:spcAft>
                          <a:spcPts val="0"/>
                        </a:spcAft>
                      </a:pPr>
                      <a:r>
                        <a:rPr lang="en-ZA" sz="1400" dirty="0">
                          <a:solidFill>
                            <a:srgbClr val="000000"/>
                          </a:solidFill>
                          <a:effectLst/>
                          <a:latin typeface="Calibri Light"/>
                          <a:ea typeface="Calibri" panose="020F0502020204030204" pitchFamily="34" charset="0"/>
                          <a:cs typeface="Times New Roman"/>
                        </a:rPr>
                        <a:t>Corruption</a:t>
                      </a:r>
                      <a:endParaRPr lang="en-ZA" sz="1200" dirty="0">
                        <a:effectLst/>
                        <a:latin typeface="Calibri Light"/>
                        <a:ea typeface="Calibri" panose="020F0502020204030204" pitchFamily="34" charset="0"/>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solidFill>
                            <a:srgbClr val="C00000"/>
                          </a:solidFill>
                          <a:effectLst/>
                          <a:latin typeface="Calibri"/>
                          <a:ea typeface="Calibri" panose="020F0502020204030204" pitchFamily="34" charset="0"/>
                          <a:cs typeface="Arial"/>
                        </a:rPr>
                        <a:t>3.3</a:t>
                      </a:r>
                      <a:endParaRPr lang="en-ZA" sz="1200" dirty="0">
                        <a:solidFill>
                          <a:srgbClr val="C00000"/>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effectLst/>
                          <a:latin typeface="Calibri"/>
                          <a:ea typeface="Calibri" panose="020F0502020204030204" pitchFamily="34" charset="0"/>
                          <a:cs typeface="Arial"/>
                        </a:rPr>
                        <a:t>5.5</a:t>
                      </a:r>
                      <a:endParaRPr lang="en-ZA" sz="1200" dirty="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3687563713"/>
                  </a:ext>
                </a:extLst>
              </a:tr>
              <a:tr h="376249">
                <a:tc>
                  <a:txBody>
                    <a:bodyPr/>
                    <a:lstStyle/>
                    <a:p>
                      <a:pPr>
                        <a:lnSpc>
                          <a:spcPct val="107000"/>
                        </a:lnSpc>
                        <a:spcAft>
                          <a:spcPts val="0"/>
                        </a:spcAft>
                      </a:pPr>
                      <a:r>
                        <a:rPr lang="en-ZA" sz="1400" dirty="0">
                          <a:solidFill>
                            <a:srgbClr val="000000"/>
                          </a:solidFill>
                          <a:effectLst/>
                          <a:latin typeface="Calibri Light"/>
                          <a:ea typeface="Calibri" panose="020F0502020204030204" pitchFamily="34" charset="0"/>
                          <a:cs typeface="Arial"/>
                        </a:rPr>
                        <a:t>Gender Equality</a:t>
                      </a:r>
                      <a:endParaRPr lang="en-ZA" sz="1200" dirty="0">
                        <a:effectLst/>
                        <a:latin typeface="Calibri Light"/>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solidFill>
                            <a:schemeClr val="accent6"/>
                          </a:solidFill>
                          <a:effectLst/>
                          <a:latin typeface="Calibri"/>
                          <a:ea typeface="Calibri" panose="020F0502020204030204" pitchFamily="34" charset="0"/>
                          <a:cs typeface="Arial"/>
                        </a:rPr>
                        <a:t>3.0</a:t>
                      </a:r>
                      <a:endParaRPr lang="en-ZA" sz="1200" dirty="0">
                        <a:solidFill>
                          <a:schemeClr val="accent6"/>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effectLst/>
                          <a:latin typeface="Calibri"/>
                          <a:ea typeface="Calibri" panose="020F0502020204030204" pitchFamily="34" charset="0"/>
                          <a:cs typeface="Arial"/>
                        </a:rPr>
                        <a:t>3.0</a:t>
                      </a:r>
                      <a:endParaRPr lang="en-ZA" sz="1200" dirty="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1719628220"/>
                  </a:ext>
                </a:extLst>
              </a:tr>
              <a:tr h="376249">
                <a:tc>
                  <a:txBody>
                    <a:bodyPr/>
                    <a:lstStyle/>
                    <a:p>
                      <a:pPr>
                        <a:lnSpc>
                          <a:spcPct val="107000"/>
                        </a:lnSpc>
                        <a:spcAft>
                          <a:spcPts val="0"/>
                        </a:spcAft>
                      </a:pPr>
                      <a:r>
                        <a:rPr lang="en-ZA" sz="1400" dirty="0">
                          <a:solidFill>
                            <a:srgbClr val="000000"/>
                          </a:solidFill>
                          <a:effectLst/>
                          <a:latin typeface="Calibri Light"/>
                          <a:ea typeface="Calibri" panose="020F0502020204030204" pitchFamily="34" charset="0"/>
                          <a:cs typeface="Arial"/>
                        </a:rPr>
                        <a:t>Health</a:t>
                      </a:r>
                      <a:endParaRPr lang="en-ZA" sz="1200" dirty="0">
                        <a:effectLst/>
                        <a:latin typeface="Calibri Light"/>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solidFill>
                            <a:srgbClr val="C00000"/>
                          </a:solidFill>
                          <a:effectLst/>
                          <a:latin typeface="Calibri"/>
                          <a:ea typeface="Calibri" panose="020F0502020204030204" pitchFamily="34" charset="0"/>
                          <a:cs typeface="Arial"/>
                        </a:rPr>
                        <a:t>3.4</a:t>
                      </a:r>
                      <a:endParaRPr lang="en-ZA" sz="1200" dirty="0">
                        <a:solidFill>
                          <a:srgbClr val="C00000"/>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effectLst/>
                          <a:latin typeface="Calibri"/>
                          <a:ea typeface="Calibri" panose="020F0502020204030204" pitchFamily="34" charset="0"/>
                          <a:cs typeface="Arial"/>
                        </a:rPr>
                        <a:t>4.9</a:t>
                      </a:r>
                      <a:endParaRPr lang="en-ZA" sz="1200" dirty="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1961278407"/>
                  </a:ext>
                </a:extLst>
              </a:tr>
              <a:tr h="376249">
                <a:tc>
                  <a:txBody>
                    <a:bodyPr/>
                    <a:lstStyle/>
                    <a:p>
                      <a:pPr>
                        <a:lnSpc>
                          <a:spcPct val="107000"/>
                        </a:lnSpc>
                        <a:spcAft>
                          <a:spcPts val="0"/>
                        </a:spcAft>
                      </a:pPr>
                      <a:r>
                        <a:rPr lang="en-ZA" sz="1400" dirty="0">
                          <a:solidFill>
                            <a:srgbClr val="000000"/>
                          </a:solidFill>
                          <a:effectLst/>
                          <a:latin typeface="Calibri Light"/>
                          <a:ea typeface="Calibri" panose="020F0502020204030204" pitchFamily="34" charset="0"/>
                          <a:cs typeface="Arial"/>
                        </a:rPr>
                        <a:t>Human Rights</a:t>
                      </a:r>
                      <a:endParaRPr lang="en-ZA" sz="1200" dirty="0">
                        <a:effectLst/>
                        <a:latin typeface="Calibri Light"/>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solidFill>
                            <a:srgbClr val="C00000"/>
                          </a:solidFill>
                          <a:effectLst/>
                          <a:latin typeface="Calibri"/>
                          <a:ea typeface="Calibri" panose="020F0502020204030204" pitchFamily="34" charset="0"/>
                          <a:cs typeface="Arial"/>
                        </a:rPr>
                        <a:t>4.0</a:t>
                      </a:r>
                      <a:endParaRPr lang="en-ZA" sz="1200" dirty="0">
                        <a:solidFill>
                          <a:srgbClr val="C00000"/>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effectLst/>
                          <a:latin typeface="Calibri"/>
                          <a:ea typeface="Calibri" panose="020F0502020204030204" pitchFamily="34" charset="0"/>
                          <a:cs typeface="Arial"/>
                        </a:rPr>
                        <a:t>4.6</a:t>
                      </a:r>
                      <a:endParaRPr lang="en-ZA" sz="1200" dirty="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3597363455"/>
                  </a:ext>
                </a:extLst>
              </a:tr>
              <a:tr h="376249">
                <a:tc>
                  <a:txBody>
                    <a:bodyPr/>
                    <a:lstStyle/>
                    <a:p>
                      <a:pPr>
                        <a:lnSpc>
                          <a:spcPct val="107000"/>
                        </a:lnSpc>
                        <a:spcAft>
                          <a:spcPts val="0"/>
                        </a:spcAft>
                      </a:pPr>
                      <a:r>
                        <a:rPr lang="en-ZA" sz="1400" dirty="0">
                          <a:solidFill>
                            <a:srgbClr val="000000"/>
                          </a:solidFill>
                          <a:effectLst/>
                          <a:latin typeface="Calibri Light"/>
                          <a:ea typeface="Calibri" panose="020F0502020204030204" pitchFamily="34" charset="0"/>
                          <a:cs typeface="Arial"/>
                        </a:rPr>
                        <a:t>Nature</a:t>
                      </a:r>
                      <a:endParaRPr lang="en-ZA" sz="1200" dirty="0">
                        <a:effectLst/>
                        <a:latin typeface="Calibri Light"/>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solidFill>
                            <a:schemeClr val="accent6"/>
                          </a:solidFill>
                          <a:effectLst/>
                          <a:latin typeface="Calibri"/>
                          <a:ea typeface="Calibri" panose="020F0502020204030204" pitchFamily="34" charset="0"/>
                          <a:cs typeface="Arial"/>
                        </a:rPr>
                        <a:t>5.6</a:t>
                      </a:r>
                      <a:endParaRPr lang="en-ZA" sz="1200" dirty="0">
                        <a:solidFill>
                          <a:schemeClr val="accent6"/>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effectLst/>
                          <a:latin typeface="Calibri"/>
                          <a:ea typeface="Calibri" panose="020F0502020204030204" pitchFamily="34" charset="0"/>
                          <a:cs typeface="Arial"/>
                        </a:rPr>
                        <a:t>5.4</a:t>
                      </a:r>
                      <a:endParaRPr lang="en-ZA" sz="1200" dirty="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1639403247"/>
                  </a:ext>
                </a:extLst>
              </a:tr>
              <a:tr h="376249">
                <a:tc>
                  <a:txBody>
                    <a:bodyPr/>
                    <a:lstStyle/>
                    <a:p>
                      <a:pPr>
                        <a:lnSpc>
                          <a:spcPct val="107000"/>
                        </a:lnSpc>
                        <a:spcAft>
                          <a:spcPts val="0"/>
                        </a:spcAft>
                      </a:pPr>
                      <a:r>
                        <a:rPr lang="en-ZA" sz="1400" dirty="0">
                          <a:solidFill>
                            <a:srgbClr val="000000"/>
                          </a:solidFill>
                          <a:effectLst/>
                          <a:latin typeface="Calibri Light"/>
                          <a:ea typeface="Calibri" panose="020F0502020204030204" pitchFamily="34" charset="0"/>
                          <a:cs typeface="Times New Roman"/>
                        </a:rPr>
                        <a:t>Financial sector</a:t>
                      </a:r>
                      <a:endParaRPr lang="en-ZA" sz="1200" dirty="0">
                        <a:effectLst/>
                        <a:latin typeface="Calibri Light"/>
                        <a:ea typeface="Calibri" panose="020F0502020204030204" pitchFamily="34" charset="0"/>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solidFill>
                            <a:srgbClr val="C00000"/>
                          </a:solidFill>
                          <a:effectLst/>
                          <a:latin typeface="Calibri"/>
                          <a:ea typeface="Calibri" panose="020F0502020204030204" pitchFamily="34" charset="0"/>
                          <a:cs typeface="Arial"/>
                        </a:rPr>
                        <a:t>0.5</a:t>
                      </a:r>
                      <a:endParaRPr lang="en-ZA" sz="1200" dirty="0">
                        <a:solidFill>
                          <a:srgbClr val="C00000"/>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effectLst/>
                          <a:latin typeface="Calibri"/>
                          <a:ea typeface="Calibri" panose="020F0502020204030204" pitchFamily="34" charset="0"/>
                          <a:cs typeface="Arial"/>
                        </a:rPr>
                        <a:t>1.0</a:t>
                      </a:r>
                      <a:endParaRPr lang="en-ZA" sz="1200" dirty="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2638067698"/>
                  </a:ext>
                </a:extLst>
              </a:tr>
              <a:tr h="376249">
                <a:tc>
                  <a:txBody>
                    <a:bodyPr/>
                    <a:lstStyle/>
                    <a:p>
                      <a:pPr>
                        <a:lnSpc>
                          <a:spcPct val="107000"/>
                        </a:lnSpc>
                        <a:spcAft>
                          <a:spcPts val="0"/>
                        </a:spcAft>
                      </a:pPr>
                      <a:r>
                        <a:rPr lang="en-ZA" sz="1400" dirty="0">
                          <a:solidFill>
                            <a:srgbClr val="000000"/>
                          </a:solidFill>
                          <a:effectLst/>
                          <a:latin typeface="Calibri Light"/>
                          <a:ea typeface="Calibri" panose="020F0502020204030204" pitchFamily="34" charset="0"/>
                          <a:cs typeface="Arial"/>
                        </a:rPr>
                        <a:t>Power Generation</a:t>
                      </a:r>
                      <a:endParaRPr lang="en-ZA" sz="1200" dirty="0">
                        <a:effectLst/>
                        <a:latin typeface="Calibri Light"/>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solidFill>
                            <a:schemeClr val="accent6"/>
                          </a:solidFill>
                          <a:effectLst/>
                          <a:latin typeface="Calibri"/>
                          <a:ea typeface="Calibri" panose="020F0502020204030204" pitchFamily="34" charset="0"/>
                          <a:cs typeface="Arial"/>
                        </a:rPr>
                        <a:t>4.4</a:t>
                      </a:r>
                      <a:endParaRPr lang="en-ZA" sz="1200" dirty="0">
                        <a:solidFill>
                          <a:schemeClr val="accent6"/>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effectLst/>
                          <a:latin typeface="Calibri"/>
                          <a:ea typeface="Calibri" panose="020F0502020204030204" pitchFamily="34" charset="0"/>
                          <a:cs typeface="Arial"/>
                        </a:rPr>
                        <a:t>4.2</a:t>
                      </a:r>
                      <a:endParaRPr lang="en-ZA" sz="1200" dirty="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230521511"/>
                  </a:ext>
                </a:extLst>
              </a:tr>
              <a:tr h="769868">
                <a:tc>
                  <a:txBody>
                    <a:bodyPr/>
                    <a:lstStyle/>
                    <a:p>
                      <a:pPr>
                        <a:lnSpc>
                          <a:spcPct val="107000"/>
                        </a:lnSpc>
                        <a:spcAft>
                          <a:spcPts val="0"/>
                        </a:spcAft>
                      </a:pPr>
                      <a:r>
                        <a:rPr lang="en-ZA" sz="1400" dirty="0">
                          <a:solidFill>
                            <a:srgbClr val="000000"/>
                          </a:solidFill>
                          <a:effectLst/>
                          <a:latin typeface="Calibri Light"/>
                          <a:ea typeface="Calibri" panose="020F0502020204030204" pitchFamily="34" charset="0"/>
                          <a:cs typeface="Arial"/>
                        </a:rPr>
                        <a:t>Transparency and Accountability</a:t>
                      </a:r>
                      <a:endParaRPr lang="en-ZA" sz="1200" dirty="0">
                        <a:effectLst/>
                        <a:latin typeface="Calibri Light"/>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solidFill>
                            <a:srgbClr val="C00000"/>
                          </a:solidFill>
                          <a:effectLst/>
                          <a:latin typeface="Calibri"/>
                          <a:ea typeface="Calibri" panose="020F0502020204030204" pitchFamily="34" charset="0"/>
                          <a:cs typeface="Arial"/>
                        </a:rPr>
                        <a:t>3.6</a:t>
                      </a:r>
                      <a:endParaRPr lang="en-ZA" sz="1200" dirty="0">
                        <a:solidFill>
                          <a:srgbClr val="C00000"/>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dirty="0">
                          <a:effectLst/>
                          <a:latin typeface="Calibri"/>
                          <a:ea typeface="Calibri" panose="020F0502020204030204" pitchFamily="34" charset="0"/>
                          <a:cs typeface="Arial"/>
                        </a:rPr>
                        <a:t>4.7</a:t>
                      </a:r>
                      <a:endParaRPr lang="en-ZA" sz="1200" dirty="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1129108048"/>
                  </a:ext>
                </a:extLst>
              </a:tr>
              <a:tr h="615587">
                <a:tc>
                  <a:txBody>
                    <a:bodyPr/>
                    <a:lstStyle/>
                    <a:p>
                      <a:pPr>
                        <a:lnSpc>
                          <a:spcPct val="107000"/>
                        </a:lnSpc>
                        <a:spcAft>
                          <a:spcPts val="0"/>
                        </a:spcAft>
                      </a:pPr>
                      <a:r>
                        <a:rPr lang="en-ZA" sz="1400" b="1" dirty="0">
                          <a:solidFill>
                            <a:schemeClr val="bg1"/>
                          </a:solidFill>
                          <a:effectLst/>
                          <a:latin typeface="Calibri"/>
                          <a:ea typeface="Calibri" panose="020F0502020204030204" pitchFamily="34" charset="0"/>
                          <a:cs typeface="Arial"/>
                        </a:rPr>
                        <a:t>AVERAGE SCORE</a:t>
                      </a:r>
                      <a:endParaRPr lang="en-ZA" sz="1200" dirty="0">
                        <a:solidFill>
                          <a:schemeClr val="bg1"/>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lnSpc>
                          <a:spcPct val="107000"/>
                        </a:lnSpc>
                        <a:spcAft>
                          <a:spcPts val="0"/>
                        </a:spcAft>
                      </a:pPr>
                      <a:r>
                        <a:rPr lang="en-ZA" sz="1400" b="1" dirty="0">
                          <a:solidFill>
                            <a:schemeClr val="bg1"/>
                          </a:solidFill>
                          <a:effectLst/>
                          <a:latin typeface="Calibri"/>
                          <a:ea typeface="Calibri" panose="020F0502020204030204" pitchFamily="34" charset="0"/>
                          <a:cs typeface="Arial"/>
                        </a:rPr>
                        <a:t>3.6</a:t>
                      </a:r>
                      <a:endParaRPr lang="en-ZA" sz="1200" dirty="0">
                        <a:solidFill>
                          <a:schemeClr val="bg1"/>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lnSpc>
                          <a:spcPct val="107000"/>
                        </a:lnSpc>
                        <a:spcAft>
                          <a:spcPts val="0"/>
                        </a:spcAft>
                      </a:pPr>
                      <a:r>
                        <a:rPr lang="en-ZA" sz="1400" b="1" dirty="0">
                          <a:solidFill>
                            <a:schemeClr val="bg1"/>
                          </a:solidFill>
                          <a:effectLst/>
                          <a:latin typeface="Calibri"/>
                          <a:ea typeface="Calibri" panose="020F0502020204030204" pitchFamily="34" charset="0"/>
                          <a:cs typeface="Arial"/>
                        </a:rPr>
                        <a:t>4.0</a:t>
                      </a:r>
                      <a:endParaRPr lang="en-ZA" sz="1200" dirty="0">
                        <a:solidFill>
                          <a:schemeClr val="bg1"/>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xmlns="" val="3414943265"/>
                  </a:ext>
                </a:extLst>
              </a:tr>
            </a:tbl>
          </a:graphicData>
        </a:graphic>
      </p:graphicFrame>
      <p:sp>
        <p:nvSpPr>
          <p:cNvPr id="7" name="Title 1">
            <a:extLst>
              <a:ext uri="{FF2B5EF4-FFF2-40B4-BE49-F238E27FC236}">
                <a16:creationId xmlns:a16="http://schemas.microsoft.com/office/drawing/2014/main" xmlns="" id="{540A420E-5A0E-496E-A6C0-4586DF0233FF}"/>
              </a:ext>
            </a:extLst>
          </p:cNvPr>
          <p:cNvSpPr>
            <a:spLocks noGrp="1"/>
          </p:cNvSpPr>
          <p:nvPr>
            <p:ph type="title"/>
          </p:nvPr>
        </p:nvSpPr>
        <p:spPr>
          <a:xfrm>
            <a:off x="393469" y="321823"/>
            <a:ext cx="10616738" cy="603661"/>
          </a:xfrm>
        </p:spPr>
        <p:txBody>
          <a:bodyPr>
            <a:normAutofit/>
          </a:bodyPr>
          <a:lstStyle/>
          <a:p>
            <a:r>
              <a:rPr lang="en-ZA" sz="2400" b="1" spc="30">
                <a:solidFill>
                  <a:schemeClr val="bg2">
                    <a:lumMod val="25000"/>
                  </a:schemeClr>
                </a:solidFill>
                <a:latin typeface="+mn-lt"/>
              </a:rPr>
              <a:t>FINDINGS: </a:t>
            </a:r>
            <a:r>
              <a:rPr lang="en-ZA" sz="2400" spc="30">
                <a:solidFill>
                  <a:schemeClr val="bg2">
                    <a:lumMod val="25000"/>
                  </a:schemeClr>
                </a:solidFill>
                <a:latin typeface="+mn-lt"/>
              </a:rPr>
              <a:t>DEVELOPMENT BANK OF SOUTHERN AFRICA (DBSA)</a:t>
            </a:r>
          </a:p>
        </p:txBody>
      </p:sp>
      <p:sp>
        <p:nvSpPr>
          <p:cNvPr id="2" name="TextBox 1">
            <a:extLst>
              <a:ext uri="{FF2B5EF4-FFF2-40B4-BE49-F238E27FC236}">
                <a16:creationId xmlns:a16="http://schemas.microsoft.com/office/drawing/2014/main" xmlns="" id="{87ACBFDC-EA66-4355-BC7D-2B08BDF61A20}"/>
              </a:ext>
            </a:extLst>
          </p:cNvPr>
          <p:cNvSpPr txBox="1"/>
          <p:nvPr/>
        </p:nvSpPr>
        <p:spPr>
          <a:xfrm>
            <a:off x="4193895" y="5071639"/>
            <a:ext cx="7440590"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ZA" sz="2400" b="1">
                <a:solidFill>
                  <a:schemeClr val="accent6"/>
                </a:solidFill>
                <a:ea typeface="+mn-lt"/>
                <a:cs typeface="+mn-lt"/>
              </a:rPr>
              <a:t>Inconsistency between power generation and climate change scoring?</a:t>
            </a:r>
            <a:endParaRPr lang="en-US" sz="2400">
              <a:solidFill>
                <a:schemeClr val="accent6"/>
              </a:solidFill>
              <a:cs typeface="Calibri" panose="020F0502020204030204"/>
            </a:endParaRPr>
          </a:p>
        </p:txBody>
      </p:sp>
    </p:spTree>
    <p:extLst>
      <p:ext uri="{BB962C8B-B14F-4D97-AF65-F5344CB8AC3E}">
        <p14:creationId xmlns:p14="http://schemas.microsoft.com/office/powerpoint/2010/main" val="2915666123"/>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08F11E1-F6D5-4955-8D45-C046B68C7731}"/>
              </a:ext>
            </a:extLst>
          </p:cNvPr>
          <p:cNvSpPr>
            <a:spLocks noGrp="1"/>
          </p:cNvSpPr>
          <p:nvPr>
            <p:ph idx="1"/>
          </p:nvPr>
        </p:nvSpPr>
        <p:spPr>
          <a:xfrm>
            <a:off x="7969157" y="1168551"/>
            <a:ext cx="3808863" cy="5249730"/>
          </a:xfrm>
        </p:spPr>
        <p:txBody>
          <a:bodyPr vert="horz" lIns="91440" tIns="45720" rIns="91440" bIns="45720" rtlCol="0" anchor="t">
            <a:normAutofit fontScale="55000" lnSpcReduction="20000"/>
          </a:bodyPr>
          <a:lstStyle/>
          <a:p>
            <a:pPr marL="0" lvl="1" indent="0" algn="ctr">
              <a:buNone/>
            </a:pPr>
            <a:r>
              <a:rPr lang="en-ZA" sz="3400" b="1" dirty="0">
                <a:solidFill>
                  <a:schemeClr val="accent6"/>
                </a:solidFill>
                <a:cs typeface="Calibri"/>
              </a:rPr>
              <a:t>Climate change:</a:t>
            </a:r>
          </a:p>
          <a:p>
            <a:pPr marL="457200" lvl="1" indent="0">
              <a:buNone/>
            </a:pPr>
            <a:endParaRPr lang="en-ZA" sz="2800" b="1">
              <a:cs typeface="Calibri"/>
            </a:endParaRPr>
          </a:p>
          <a:p>
            <a:pPr marL="0" indent="0">
              <a:buNone/>
            </a:pPr>
            <a:r>
              <a:rPr lang="en-ZA" dirty="0">
                <a:solidFill>
                  <a:schemeClr val="accent6"/>
                </a:solidFill>
                <a:latin typeface="+mj-lt"/>
              </a:rPr>
              <a:t>T</a:t>
            </a:r>
            <a:r>
              <a:rPr lang="en-ZA" dirty="0">
                <a:solidFill>
                  <a:schemeClr val="accent6">
                    <a:lumMod val="75000"/>
                  </a:schemeClr>
                </a:solidFill>
                <a:latin typeface="+mj-lt"/>
              </a:rPr>
              <a:t>he DBSA </a:t>
            </a:r>
            <a:r>
              <a:rPr lang="en-ZA" b="1" dirty="0">
                <a:solidFill>
                  <a:schemeClr val="accent6">
                    <a:lumMod val="75000"/>
                  </a:schemeClr>
                </a:solidFill>
                <a:latin typeface="+mj-lt"/>
              </a:rPr>
              <a:t>does not</a:t>
            </a:r>
            <a:r>
              <a:rPr lang="en-ZA" dirty="0">
                <a:solidFill>
                  <a:schemeClr val="accent6">
                    <a:lumMod val="75000"/>
                  </a:schemeClr>
                </a:solidFill>
                <a:latin typeface="+mj-lt"/>
              </a:rPr>
              <a:t>: </a:t>
            </a:r>
            <a:endParaRPr lang="en-ZA" dirty="0">
              <a:solidFill>
                <a:schemeClr val="accent6">
                  <a:lumMod val="75000"/>
                </a:schemeClr>
              </a:solidFill>
              <a:cs typeface="Calibri"/>
            </a:endParaRPr>
          </a:p>
          <a:p>
            <a:pPr lvl="0"/>
            <a:r>
              <a:rPr lang="en-ZA" dirty="0">
                <a:solidFill>
                  <a:schemeClr val="accent6">
                    <a:lumMod val="75000"/>
                  </a:schemeClr>
                </a:solidFill>
                <a:latin typeface="+mj-lt"/>
              </a:rPr>
              <a:t>Include a </a:t>
            </a:r>
            <a:r>
              <a:rPr lang="en-ZA" i="1" dirty="0">
                <a:solidFill>
                  <a:schemeClr val="accent6">
                    <a:lumMod val="75000"/>
                  </a:schemeClr>
                </a:solidFill>
                <a:latin typeface="+mj-lt"/>
              </a:rPr>
              <a:t>measurable</a:t>
            </a:r>
            <a:r>
              <a:rPr lang="en-ZA" dirty="0">
                <a:solidFill>
                  <a:schemeClr val="accent6">
                    <a:lumMod val="75000"/>
                  </a:schemeClr>
                </a:solidFill>
                <a:latin typeface="+mj-lt"/>
              </a:rPr>
              <a:t> target for </a:t>
            </a:r>
            <a:r>
              <a:rPr lang="en-ZA" i="1" dirty="0">
                <a:solidFill>
                  <a:schemeClr val="accent6">
                    <a:lumMod val="75000"/>
                  </a:schemeClr>
                </a:solidFill>
                <a:latin typeface="+mj-lt"/>
              </a:rPr>
              <a:t>reducing emissions</a:t>
            </a:r>
            <a:r>
              <a:rPr lang="en-ZA" dirty="0">
                <a:solidFill>
                  <a:schemeClr val="accent6">
                    <a:lumMod val="75000"/>
                  </a:schemeClr>
                </a:solidFill>
                <a:latin typeface="+mj-lt"/>
              </a:rPr>
              <a:t>;  </a:t>
            </a:r>
            <a:endParaRPr lang="en-ZA" dirty="0">
              <a:solidFill>
                <a:schemeClr val="accent6">
                  <a:lumMod val="75000"/>
                </a:schemeClr>
              </a:solidFill>
              <a:latin typeface="+mj-lt"/>
              <a:cs typeface="Calibri Light"/>
            </a:endParaRPr>
          </a:p>
          <a:p>
            <a:pPr lvl="0"/>
            <a:r>
              <a:rPr lang="en-ZA" dirty="0">
                <a:solidFill>
                  <a:schemeClr val="accent6">
                    <a:lumMod val="75000"/>
                  </a:schemeClr>
                </a:solidFill>
                <a:latin typeface="+mj-lt"/>
              </a:rPr>
              <a:t>Disclose its </a:t>
            </a:r>
            <a:r>
              <a:rPr lang="en-ZA" i="1" dirty="0">
                <a:solidFill>
                  <a:schemeClr val="accent6">
                    <a:lumMod val="75000"/>
                  </a:schemeClr>
                </a:solidFill>
                <a:latin typeface="+mj-lt"/>
              </a:rPr>
              <a:t>financed emissions</a:t>
            </a:r>
            <a:r>
              <a:rPr lang="en-ZA" dirty="0">
                <a:solidFill>
                  <a:schemeClr val="accent6">
                    <a:lumMod val="75000"/>
                  </a:schemeClr>
                </a:solidFill>
                <a:latin typeface="+mj-lt"/>
              </a:rPr>
              <a:t>, nor establish a measurable reduction target for financed emissions;</a:t>
            </a:r>
            <a:endParaRPr lang="en-ZA" dirty="0">
              <a:solidFill>
                <a:schemeClr val="accent6">
                  <a:lumMod val="75000"/>
                </a:schemeClr>
              </a:solidFill>
              <a:latin typeface="+mj-lt"/>
              <a:cs typeface="Calibri Light"/>
            </a:endParaRPr>
          </a:p>
          <a:p>
            <a:r>
              <a:rPr lang="en-ZA" dirty="0">
                <a:solidFill>
                  <a:schemeClr val="accent6">
                    <a:lumMod val="75000"/>
                  </a:schemeClr>
                </a:solidFill>
                <a:latin typeface="+mj-lt"/>
              </a:rPr>
              <a:t>As an alternative, </a:t>
            </a:r>
            <a:r>
              <a:rPr lang="en-ZA" i="1" dirty="0">
                <a:solidFill>
                  <a:schemeClr val="accent6">
                    <a:lumMod val="75000"/>
                  </a:schemeClr>
                </a:solidFill>
                <a:latin typeface="+mj-lt"/>
              </a:rPr>
              <a:t>strive towards </a:t>
            </a:r>
            <a:r>
              <a:rPr lang="en-ZA" dirty="0">
                <a:solidFill>
                  <a:schemeClr val="accent6">
                    <a:lumMod val="75000"/>
                  </a:schemeClr>
                </a:solidFill>
                <a:latin typeface="+mj-lt"/>
              </a:rPr>
              <a:t>a carbon neutral investment portfolio; nor </a:t>
            </a:r>
            <a:endParaRPr lang="en-ZA" dirty="0">
              <a:solidFill>
                <a:schemeClr val="accent6">
                  <a:lumMod val="75000"/>
                </a:schemeClr>
              </a:solidFill>
              <a:latin typeface="+mj-lt"/>
              <a:cs typeface="Calibri Light"/>
            </a:endParaRPr>
          </a:p>
          <a:p>
            <a:r>
              <a:rPr lang="en-ZA" dirty="0">
                <a:solidFill>
                  <a:schemeClr val="accent6">
                    <a:lumMod val="75000"/>
                  </a:schemeClr>
                </a:solidFill>
                <a:latin typeface="+mj-lt"/>
              </a:rPr>
              <a:t>For its financed companies, indicate any maximum threshold restricting the finance of and investment in fossil fuel extraction and fossil fuel power generation.</a:t>
            </a:r>
            <a:endParaRPr lang="en-ZA" dirty="0">
              <a:solidFill>
                <a:schemeClr val="accent6">
                  <a:lumMod val="75000"/>
                </a:schemeClr>
              </a:solidFill>
              <a:latin typeface="+mj-lt"/>
              <a:cs typeface="Calibri Light"/>
            </a:endParaRPr>
          </a:p>
          <a:p>
            <a:pPr marL="0" indent="0" algn="ctr">
              <a:buNone/>
            </a:pPr>
            <a:endParaRPr lang="en-ZA" b="1">
              <a:solidFill>
                <a:schemeClr val="accent6">
                  <a:lumMod val="75000"/>
                </a:schemeClr>
              </a:solidFill>
              <a:latin typeface="Calibri Light"/>
              <a:cs typeface="Calibri Light"/>
            </a:endParaRPr>
          </a:p>
          <a:p>
            <a:pPr marL="0" indent="0" algn="ctr">
              <a:buNone/>
            </a:pPr>
            <a:r>
              <a:rPr lang="en-ZA" b="1" dirty="0">
                <a:solidFill>
                  <a:schemeClr val="accent6">
                    <a:lumMod val="75000"/>
                  </a:schemeClr>
                </a:solidFill>
                <a:latin typeface="Calibri Light"/>
                <a:cs typeface="Calibri Light"/>
              </a:rPr>
              <a:t>DBSA Climate Change Policy Framework not aligned with these standards.</a:t>
            </a:r>
          </a:p>
          <a:p>
            <a:pPr marL="0" indent="0" algn="ctr">
              <a:buNone/>
            </a:pPr>
            <a:r>
              <a:rPr lang="en-ZA" b="1" dirty="0">
                <a:solidFill>
                  <a:schemeClr val="accent6">
                    <a:lumMod val="75000"/>
                  </a:schemeClr>
                </a:solidFill>
                <a:latin typeface="Calibri Light"/>
                <a:cs typeface="Calibri Light"/>
              </a:rPr>
              <a:t>DBSA Environmental Sustainability Strategy not publicly available.</a:t>
            </a:r>
          </a:p>
          <a:p>
            <a:pPr marL="0" indent="0" algn="ctr">
              <a:buNone/>
            </a:pPr>
            <a:r>
              <a:rPr lang="en-ZA" b="1" dirty="0">
                <a:solidFill>
                  <a:schemeClr val="accent6">
                    <a:lumMod val="75000"/>
                  </a:schemeClr>
                </a:solidFill>
                <a:latin typeface="Calibri Light"/>
                <a:cs typeface="Calibri Light"/>
              </a:rPr>
              <a:t>DBSA Energy Sector Investment Framework not publicly available.</a:t>
            </a:r>
          </a:p>
          <a:p>
            <a:pPr marL="0" indent="0">
              <a:buNone/>
            </a:pPr>
            <a:endParaRPr lang="en-ZA">
              <a:cs typeface="Calibri"/>
            </a:endParaRPr>
          </a:p>
        </p:txBody>
      </p:sp>
      <p:graphicFrame>
        <p:nvGraphicFramePr>
          <p:cNvPr id="4" name="Table 3">
            <a:extLst>
              <a:ext uri="{FF2B5EF4-FFF2-40B4-BE49-F238E27FC236}">
                <a16:creationId xmlns:a16="http://schemas.microsoft.com/office/drawing/2014/main" xmlns="" id="{58DC2BA8-1FE1-445E-952F-878ED249D2E5}"/>
              </a:ext>
            </a:extLst>
          </p:cNvPr>
          <p:cNvGraphicFramePr>
            <a:graphicFrameLocks noGrp="1"/>
          </p:cNvGraphicFramePr>
          <p:nvPr>
            <p:extLst>
              <p:ext uri="{D42A27DB-BD31-4B8C-83A1-F6EECF244321}">
                <p14:modId xmlns:p14="http://schemas.microsoft.com/office/powerpoint/2010/main" val="414838676"/>
              </p:ext>
            </p:extLst>
          </p:nvPr>
        </p:nvGraphicFramePr>
        <p:xfrm>
          <a:off x="491403" y="1191297"/>
          <a:ext cx="2966692" cy="4912136"/>
        </p:xfrm>
        <a:graphic>
          <a:graphicData uri="http://schemas.openxmlformats.org/drawingml/2006/table">
            <a:tbl>
              <a:tblPr firstRow="1" firstCol="1" bandRow="1"/>
              <a:tblGrid>
                <a:gridCol w="1354022">
                  <a:extLst>
                    <a:ext uri="{9D8B030D-6E8A-4147-A177-3AD203B41FA5}">
                      <a16:colId xmlns:a16="http://schemas.microsoft.com/office/drawing/2014/main" xmlns="" val="1043386248"/>
                    </a:ext>
                  </a:extLst>
                </a:gridCol>
                <a:gridCol w="812050">
                  <a:extLst>
                    <a:ext uri="{9D8B030D-6E8A-4147-A177-3AD203B41FA5}">
                      <a16:colId xmlns:a16="http://schemas.microsoft.com/office/drawing/2014/main" xmlns="" val="4027028583"/>
                    </a:ext>
                  </a:extLst>
                </a:gridCol>
                <a:gridCol w="800620">
                  <a:extLst>
                    <a:ext uri="{9D8B030D-6E8A-4147-A177-3AD203B41FA5}">
                      <a16:colId xmlns:a16="http://schemas.microsoft.com/office/drawing/2014/main" xmlns="" val="206231214"/>
                    </a:ext>
                  </a:extLst>
                </a:gridCol>
              </a:tblGrid>
              <a:tr h="376249">
                <a:tc>
                  <a:txBody>
                    <a:bodyPr/>
                    <a:lstStyle/>
                    <a:p>
                      <a:pPr>
                        <a:lnSpc>
                          <a:spcPct val="107000"/>
                        </a:lnSpc>
                        <a:spcAft>
                          <a:spcPts val="0"/>
                        </a:spcAft>
                      </a:pPr>
                      <a:r>
                        <a:rPr lang="en-ZA" sz="1400" b="1">
                          <a:solidFill>
                            <a:srgbClr val="FFFFFF"/>
                          </a:solidFill>
                          <a:effectLst/>
                          <a:latin typeface="Calibri"/>
                          <a:ea typeface="Calibri" panose="020F0502020204030204" pitchFamily="34" charset="0"/>
                          <a:cs typeface="Arial"/>
                        </a:rPr>
                        <a:t>THEMES / SECTORS</a:t>
                      </a:r>
                      <a:endParaRPr lang="en-ZA" sz="120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nSpc>
                          <a:spcPct val="107000"/>
                        </a:lnSpc>
                        <a:spcAft>
                          <a:spcPts val="0"/>
                        </a:spcAft>
                      </a:pPr>
                      <a:r>
                        <a:rPr lang="en-ZA" sz="1400" b="1">
                          <a:solidFill>
                            <a:srgbClr val="FFFFFF"/>
                          </a:solidFill>
                          <a:effectLst/>
                          <a:latin typeface="Calibri"/>
                          <a:ea typeface="Calibri" panose="020F0502020204030204" pitchFamily="34" charset="0"/>
                          <a:cs typeface="Arial"/>
                        </a:rPr>
                        <a:t>DBSA (4</a:t>
                      </a:r>
                      <a:r>
                        <a:rPr lang="en-ZA" sz="1400" b="1" baseline="30000">
                          <a:solidFill>
                            <a:srgbClr val="FFFFFF"/>
                          </a:solidFill>
                          <a:effectLst/>
                          <a:latin typeface="Calibri"/>
                          <a:ea typeface="Calibri" panose="020F0502020204030204" pitchFamily="34" charset="0"/>
                          <a:cs typeface="Arial"/>
                        </a:rPr>
                        <a:t>TH</a:t>
                      </a:r>
                      <a:r>
                        <a:rPr lang="en-ZA" sz="1400" b="1">
                          <a:solidFill>
                            <a:srgbClr val="FFFFFF"/>
                          </a:solidFill>
                          <a:effectLst/>
                          <a:latin typeface="Calibri"/>
                          <a:ea typeface="Calibri" panose="020F0502020204030204" pitchFamily="34" charset="0"/>
                          <a:cs typeface="Arial"/>
                        </a:rPr>
                        <a:t>)</a:t>
                      </a:r>
                      <a:endParaRPr lang="en-ZA" sz="120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nSpc>
                          <a:spcPct val="107000"/>
                        </a:lnSpc>
                        <a:spcAft>
                          <a:spcPts val="0"/>
                        </a:spcAft>
                      </a:pPr>
                      <a:r>
                        <a:rPr lang="en-ZA" sz="1400" b="1">
                          <a:solidFill>
                            <a:srgbClr val="FFFFFF"/>
                          </a:solidFill>
                          <a:effectLst/>
                          <a:latin typeface="Calibri"/>
                          <a:ea typeface="Calibri" panose="020F0502020204030204" pitchFamily="34" charset="0"/>
                          <a:cs typeface="Arial"/>
                        </a:rPr>
                        <a:t>AVERAGE DFIs</a:t>
                      </a:r>
                      <a:endParaRPr lang="en-ZA" sz="120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extLst>
                  <a:ext uri="{0D108BD9-81ED-4DB2-BD59-A6C34878D82A}">
                    <a16:rowId xmlns:a16="http://schemas.microsoft.com/office/drawing/2014/main" xmlns="" val="2308031985"/>
                  </a:ext>
                </a:extLst>
              </a:tr>
              <a:tr h="376249">
                <a:tc>
                  <a:txBody>
                    <a:bodyPr/>
                    <a:lstStyle/>
                    <a:p>
                      <a:pPr>
                        <a:lnSpc>
                          <a:spcPct val="107000"/>
                        </a:lnSpc>
                        <a:spcAft>
                          <a:spcPts val="0"/>
                        </a:spcAft>
                      </a:pPr>
                      <a:r>
                        <a:rPr lang="en-ZA" sz="1400">
                          <a:solidFill>
                            <a:srgbClr val="000000"/>
                          </a:solidFill>
                          <a:effectLst/>
                          <a:latin typeface="Calibri Light"/>
                          <a:ea typeface="Calibri" panose="020F0502020204030204" pitchFamily="34" charset="0"/>
                          <a:cs typeface="Arial"/>
                        </a:rPr>
                        <a:t>Climate Change</a:t>
                      </a:r>
                      <a:endParaRPr lang="en-ZA" sz="1200">
                        <a:effectLst/>
                        <a:latin typeface="Calibri Light"/>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lnSpc>
                          <a:spcPct val="107000"/>
                        </a:lnSpc>
                        <a:spcAft>
                          <a:spcPts val="0"/>
                        </a:spcAft>
                      </a:pPr>
                      <a:r>
                        <a:rPr lang="en-ZA" sz="1400">
                          <a:solidFill>
                            <a:srgbClr val="C00000"/>
                          </a:solidFill>
                          <a:effectLst/>
                          <a:latin typeface="Calibri"/>
                          <a:ea typeface="Calibri" panose="020F0502020204030204" pitchFamily="34" charset="0"/>
                          <a:cs typeface="Arial"/>
                        </a:rPr>
                        <a:t>1.3</a:t>
                      </a:r>
                      <a:endParaRPr lang="en-ZA" sz="1200">
                        <a:solidFill>
                          <a:srgbClr val="C00000"/>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lnSpc>
                          <a:spcPct val="107000"/>
                        </a:lnSpc>
                        <a:spcAft>
                          <a:spcPts val="0"/>
                        </a:spcAft>
                      </a:pPr>
                      <a:r>
                        <a:rPr lang="en-ZA" sz="1400">
                          <a:effectLst/>
                          <a:latin typeface="Calibri"/>
                          <a:ea typeface="Calibri" panose="020F0502020204030204" pitchFamily="34" charset="0"/>
                          <a:cs typeface="Arial"/>
                        </a:rPr>
                        <a:t>2.7</a:t>
                      </a:r>
                      <a:endParaRPr lang="en-ZA" sz="120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xmlns="" val="1375307309"/>
                  </a:ext>
                </a:extLst>
              </a:tr>
              <a:tr h="376249">
                <a:tc>
                  <a:txBody>
                    <a:bodyPr/>
                    <a:lstStyle/>
                    <a:p>
                      <a:pPr>
                        <a:lnSpc>
                          <a:spcPct val="107000"/>
                        </a:lnSpc>
                        <a:spcAft>
                          <a:spcPts val="0"/>
                        </a:spcAft>
                      </a:pPr>
                      <a:r>
                        <a:rPr lang="en-ZA" sz="1400">
                          <a:solidFill>
                            <a:srgbClr val="000000"/>
                          </a:solidFill>
                          <a:effectLst/>
                          <a:latin typeface="Calibri Light"/>
                          <a:ea typeface="Calibri" panose="020F0502020204030204" pitchFamily="34" charset="0"/>
                          <a:cs typeface="Times New Roman"/>
                        </a:rPr>
                        <a:t>Corruption</a:t>
                      </a:r>
                      <a:endParaRPr lang="en-ZA" sz="1200">
                        <a:effectLst/>
                        <a:latin typeface="Calibri Light"/>
                        <a:ea typeface="Calibri" panose="020F0502020204030204" pitchFamily="34" charset="0"/>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solidFill>
                            <a:schemeClr val="tx1"/>
                          </a:solidFill>
                          <a:effectLst/>
                          <a:latin typeface="Calibri"/>
                          <a:ea typeface="Calibri" panose="020F0502020204030204" pitchFamily="34" charset="0"/>
                          <a:cs typeface="Arial"/>
                        </a:rPr>
                        <a:t>3.3</a:t>
                      </a:r>
                      <a:endParaRPr lang="en-ZA" sz="1200">
                        <a:solidFill>
                          <a:schemeClr val="tx1"/>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effectLst/>
                          <a:latin typeface="Calibri"/>
                          <a:ea typeface="Calibri" panose="020F0502020204030204" pitchFamily="34" charset="0"/>
                          <a:cs typeface="Arial"/>
                        </a:rPr>
                        <a:t>5.5</a:t>
                      </a:r>
                      <a:endParaRPr lang="en-ZA" sz="120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3687563713"/>
                  </a:ext>
                </a:extLst>
              </a:tr>
              <a:tr h="376249">
                <a:tc>
                  <a:txBody>
                    <a:bodyPr/>
                    <a:lstStyle/>
                    <a:p>
                      <a:pPr>
                        <a:lnSpc>
                          <a:spcPct val="107000"/>
                        </a:lnSpc>
                        <a:spcAft>
                          <a:spcPts val="0"/>
                        </a:spcAft>
                      </a:pPr>
                      <a:r>
                        <a:rPr lang="en-ZA" sz="1400">
                          <a:solidFill>
                            <a:srgbClr val="000000"/>
                          </a:solidFill>
                          <a:effectLst/>
                          <a:latin typeface="Calibri Light"/>
                          <a:ea typeface="Calibri" panose="020F0502020204030204" pitchFamily="34" charset="0"/>
                          <a:cs typeface="Arial"/>
                        </a:rPr>
                        <a:t>Gender Equality</a:t>
                      </a:r>
                      <a:endParaRPr lang="en-ZA" sz="1200">
                        <a:effectLst/>
                        <a:latin typeface="Calibri Light"/>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solidFill>
                            <a:schemeClr val="tx1"/>
                          </a:solidFill>
                          <a:effectLst/>
                          <a:latin typeface="Calibri"/>
                          <a:ea typeface="Calibri" panose="020F0502020204030204" pitchFamily="34" charset="0"/>
                          <a:cs typeface="Arial"/>
                        </a:rPr>
                        <a:t>3.0</a:t>
                      </a:r>
                      <a:endParaRPr lang="en-ZA" sz="1200">
                        <a:solidFill>
                          <a:schemeClr val="tx1"/>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effectLst/>
                          <a:latin typeface="Calibri"/>
                          <a:ea typeface="Calibri" panose="020F0502020204030204" pitchFamily="34" charset="0"/>
                          <a:cs typeface="Arial"/>
                        </a:rPr>
                        <a:t>3.0</a:t>
                      </a:r>
                      <a:endParaRPr lang="en-ZA" sz="120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1719628220"/>
                  </a:ext>
                </a:extLst>
              </a:tr>
              <a:tr h="376249">
                <a:tc>
                  <a:txBody>
                    <a:bodyPr/>
                    <a:lstStyle/>
                    <a:p>
                      <a:pPr>
                        <a:lnSpc>
                          <a:spcPct val="107000"/>
                        </a:lnSpc>
                        <a:spcAft>
                          <a:spcPts val="0"/>
                        </a:spcAft>
                      </a:pPr>
                      <a:r>
                        <a:rPr lang="en-ZA" sz="1400">
                          <a:solidFill>
                            <a:srgbClr val="000000"/>
                          </a:solidFill>
                          <a:effectLst/>
                          <a:latin typeface="Calibri Light"/>
                          <a:ea typeface="Calibri" panose="020F0502020204030204" pitchFamily="34" charset="0"/>
                          <a:cs typeface="Arial"/>
                        </a:rPr>
                        <a:t>Health</a:t>
                      </a:r>
                      <a:endParaRPr lang="en-ZA" sz="1200">
                        <a:effectLst/>
                        <a:latin typeface="Calibri Light"/>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solidFill>
                            <a:schemeClr val="tx1"/>
                          </a:solidFill>
                          <a:effectLst/>
                          <a:latin typeface="Calibri"/>
                          <a:ea typeface="Calibri" panose="020F0502020204030204" pitchFamily="34" charset="0"/>
                          <a:cs typeface="Arial"/>
                        </a:rPr>
                        <a:t>3.4</a:t>
                      </a:r>
                      <a:endParaRPr lang="en-ZA" sz="1200">
                        <a:solidFill>
                          <a:schemeClr val="tx1"/>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effectLst/>
                          <a:latin typeface="Calibri"/>
                          <a:ea typeface="Calibri" panose="020F0502020204030204" pitchFamily="34" charset="0"/>
                          <a:cs typeface="Arial"/>
                        </a:rPr>
                        <a:t>4.9</a:t>
                      </a:r>
                      <a:endParaRPr lang="en-ZA" sz="120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1961278407"/>
                  </a:ext>
                </a:extLst>
              </a:tr>
              <a:tr h="376249">
                <a:tc>
                  <a:txBody>
                    <a:bodyPr/>
                    <a:lstStyle/>
                    <a:p>
                      <a:pPr>
                        <a:lnSpc>
                          <a:spcPct val="107000"/>
                        </a:lnSpc>
                        <a:spcAft>
                          <a:spcPts val="0"/>
                        </a:spcAft>
                      </a:pPr>
                      <a:r>
                        <a:rPr lang="en-ZA" sz="1400">
                          <a:solidFill>
                            <a:srgbClr val="000000"/>
                          </a:solidFill>
                          <a:effectLst/>
                          <a:latin typeface="Calibri Light"/>
                          <a:ea typeface="Calibri" panose="020F0502020204030204" pitchFamily="34" charset="0"/>
                          <a:cs typeface="Arial"/>
                        </a:rPr>
                        <a:t>Human Rights</a:t>
                      </a:r>
                      <a:endParaRPr lang="en-ZA" sz="1200">
                        <a:effectLst/>
                        <a:latin typeface="Calibri Light"/>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solidFill>
                            <a:schemeClr val="tx1"/>
                          </a:solidFill>
                          <a:effectLst/>
                          <a:latin typeface="Calibri"/>
                          <a:ea typeface="Calibri" panose="020F0502020204030204" pitchFamily="34" charset="0"/>
                          <a:cs typeface="Arial"/>
                        </a:rPr>
                        <a:t>4.0</a:t>
                      </a:r>
                      <a:endParaRPr lang="en-ZA" sz="1200">
                        <a:solidFill>
                          <a:schemeClr val="tx1"/>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effectLst/>
                          <a:latin typeface="Calibri"/>
                          <a:ea typeface="Calibri" panose="020F0502020204030204" pitchFamily="34" charset="0"/>
                          <a:cs typeface="Arial"/>
                        </a:rPr>
                        <a:t>4.6</a:t>
                      </a:r>
                      <a:endParaRPr lang="en-ZA" sz="120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3597363455"/>
                  </a:ext>
                </a:extLst>
              </a:tr>
              <a:tr h="376249">
                <a:tc>
                  <a:txBody>
                    <a:bodyPr/>
                    <a:lstStyle/>
                    <a:p>
                      <a:pPr>
                        <a:lnSpc>
                          <a:spcPct val="107000"/>
                        </a:lnSpc>
                        <a:spcAft>
                          <a:spcPts val="0"/>
                        </a:spcAft>
                      </a:pPr>
                      <a:r>
                        <a:rPr lang="en-ZA" sz="1400">
                          <a:solidFill>
                            <a:srgbClr val="000000"/>
                          </a:solidFill>
                          <a:effectLst/>
                          <a:latin typeface="Calibri Light"/>
                          <a:ea typeface="Calibri" panose="020F0502020204030204" pitchFamily="34" charset="0"/>
                          <a:cs typeface="Arial"/>
                        </a:rPr>
                        <a:t>Nature</a:t>
                      </a:r>
                      <a:endParaRPr lang="en-ZA" sz="1200">
                        <a:effectLst/>
                        <a:latin typeface="Calibri Light"/>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solidFill>
                            <a:schemeClr val="tx1"/>
                          </a:solidFill>
                          <a:effectLst/>
                          <a:latin typeface="Calibri"/>
                          <a:ea typeface="Calibri" panose="020F0502020204030204" pitchFamily="34" charset="0"/>
                          <a:cs typeface="Arial"/>
                        </a:rPr>
                        <a:t>5.6</a:t>
                      </a:r>
                      <a:endParaRPr lang="en-ZA" sz="1200">
                        <a:solidFill>
                          <a:schemeClr val="tx1"/>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effectLst/>
                          <a:latin typeface="Calibri"/>
                          <a:ea typeface="Calibri" panose="020F0502020204030204" pitchFamily="34" charset="0"/>
                          <a:cs typeface="Arial"/>
                        </a:rPr>
                        <a:t>5.4</a:t>
                      </a:r>
                      <a:endParaRPr lang="en-ZA" sz="120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1639403247"/>
                  </a:ext>
                </a:extLst>
              </a:tr>
              <a:tr h="376249">
                <a:tc>
                  <a:txBody>
                    <a:bodyPr/>
                    <a:lstStyle/>
                    <a:p>
                      <a:pPr>
                        <a:lnSpc>
                          <a:spcPct val="107000"/>
                        </a:lnSpc>
                        <a:spcAft>
                          <a:spcPts val="0"/>
                        </a:spcAft>
                      </a:pPr>
                      <a:r>
                        <a:rPr lang="en-ZA" sz="1400">
                          <a:solidFill>
                            <a:srgbClr val="000000"/>
                          </a:solidFill>
                          <a:effectLst/>
                          <a:latin typeface="Calibri Light"/>
                          <a:ea typeface="Calibri" panose="020F0502020204030204" pitchFamily="34" charset="0"/>
                          <a:cs typeface="Times New Roman"/>
                        </a:rPr>
                        <a:t>Financial sector</a:t>
                      </a:r>
                      <a:endParaRPr lang="en-ZA" sz="1200">
                        <a:effectLst/>
                        <a:latin typeface="Calibri Light"/>
                        <a:ea typeface="Calibri" panose="020F0502020204030204" pitchFamily="34" charset="0"/>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solidFill>
                            <a:schemeClr val="tx1"/>
                          </a:solidFill>
                          <a:effectLst/>
                          <a:latin typeface="Calibri"/>
                          <a:ea typeface="Calibri" panose="020F0502020204030204" pitchFamily="34" charset="0"/>
                          <a:cs typeface="Arial"/>
                        </a:rPr>
                        <a:t>0.5</a:t>
                      </a:r>
                      <a:endParaRPr lang="en-ZA" sz="1200">
                        <a:solidFill>
                          <a:schemeClr val="tx1"/>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effectLst/>
                          <a:latin typeface="Calibri"/>
                          <a:ea typeface="Calibri" panose="020F0502020204030204" pitchFamily="34" charset="0"/>
                          <a:cs typeface="Arial"/>
                        </a:rPr>
                        <a:t>1.0</a:t>
                      </a:r>
                      <a:endParaRPr lang="en-ZA" sz="120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2638067698"/>
                  </a:ext>
                </a:extLst>
              </a:tr>
              <a:tr h="376249">
                <a:tc>
                  <a:txBody>
                    <a:bodyPr/>
                    <a:lstStyle/>
                    <a:p>
                      <a:pPr>
                        <a:lnSpc>
                          <a:spcPct val="107000"/>
                        </a:lnSpc>
                        <a:spcAft>
                          <a:spcPts val="0"/>
                        </a:spcAft>
                      </a:pPr>
                      <a:r>
                        <a:rPr lang="en-ZA" sz="1400">
                          <a:solidFill>
                            <a:srgbClr val="000000"/>
                          </a:solidFill>
                          <a:effectLst/>
                          <a:latin typeface="Calibri Light"/>
                          <a:ea typeface="Calibri" panose="020F0502020204030204" pitchFamily="34" charset="0"/>
                          <a:cs typeface="Arial"/>
                        </a:rPr>
                        <a:t>Power Generation</a:t>
                      </a:r>
                      <a:endParaRPr lang="en-ZA" sz="1200">
                        <a:effectLst/>
                        <a:latin typeface="Calibri Light"/>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lnSpc>
                          <a:spcPct val="107000"/>
                        </a:lnSpc>
                        <a:spcAft>
                          <a:spcPts val="0"/>
                        </a:spcAft>
                      </a:pPr>
                      <a:r>
                        <a:rPr lang="en-ZA" sz="1400">
                          <a:solidFill>
                            <a:schemeClr val="accent6"/>
                          </a:solidFill>
                          <a:effectLst/>
                          <a:latin typeface="Calibri"/>
                          <a:ea typeface="Calibri" panose="020F0502020204030204" pitchFamily="34" charset="0"/>
                          <a:cs typeface="Arial"/>
                        </a:rPr>
                        <a:t>4.4</a:t>
                      </a:r>
                      <a:endParaRPr lang="en-ZA" sz="1200">
                        <a:solidFill>
                          <a:schemeClr val="accent6"/>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lnSpc>
                          <a:spcPct val="107000"/>
                        </a:lnSpc>
                        <a:spcAft>
                          <a:spcPts val="0"/>
                        </a:spcAft>
                      </a:pPr>
                      <a:r>
                        <a:rPr lang="en-ZA" sz="1400">
                          <a:effectLst/>
                          <a:latin typeface="Calibri"/>
                          <a:ea typeface="Calibri" panose="020F0502020204030204" pitchFamily="34" charset="0"/>
                          <a:cs typeface="Arial"/>
                        </a:rPr>
                        <a:t>4.2</a:t>
                      </a:r>
                      <a:endParaRPr lang="en-ZA" sz="120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xmlns="" val="230521511"/>
                  </a:ext>
                </a:extLst>
              </a:tr>
              <a:tr h="769868">
                <a:tc>
                  <a:txBody>
                    <a:bodyPr/>
                    <a:lstStyle/>
                    <a:p>
                      <a:pPr>
                        <a:lnSpc>
                          <a:spcPct val="107000"/>
                        </a:lnSpc>
                        <a:spcAft>
                          <a:spcPts val="0"/>
                        </a:spcAft>
                      </a:pPr>
                      <a:r>
                        <a:rPr lang="en-ZA" sz="1400">
                          <a:solidFill>
                            <a:srgbClr val="000000"/>
                          </a:solidFill>
                          <a:effectLst/>
                          <a:latin typeface="Calibri Light"/>
                          <a:ea typeface="Calibri" panose="020F0502020204030204" pitchFamily="34" charset="0"/>
                          <a:cs typeface="Arial"/>
                        </a:rPr>
                        <a:t>Transparency and Accountability</a:t>
                      </a:r>
                      <a:endParaRPr lang="en-ZA" sz="1200">
                        <a:effectLst/>
                        <a:latin typeface="Calibri Light"/>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solidFill>
                            <a:schemeClr val="tx1"/>
                          </a:solidFill>
                          <a:effectLst/>
                          <a:latin typeface="Calibri"/>
                          <a:ea typeface="Calibri" panose="020F0502020204030204" pitchFamily="34" charset="0"/>
                          <a:cs typeface="Arial"/>
                        </a:rPr>
                        <a:t>3.6</a:t>
                      </a:r>
                      <a:endParaRPr lang="en-ZA" sz="1200">
                        <a:solidFill>
                          <a:schemeClr val="tx1"/>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algn="ctr">
                        <a:lnSpc>
                          <a:spcPct val="107000"/>
                        </a:lnSpc>
                        <a:spcAft>
                          <a:spcPts val="0"/>
                        </a:spcAft>
                      </a:pPr>
                      <a:r>
                        <a:rPr lang="en-ZA" sz="1400">
                          <a:effectLst/>
                          <a:latin typeface="Calibri"/>
                          <a:ea typeface="Calibri" panose="020F0502020204030204" pitchFamily="34" charset="0"/>
                          <a:cs typeface="Arial"/>
                        </a:rPr>
                        <a:t>4.7</a:t>
                      </a:r>
                      <a:endParaRPr lang="en-ZA" sz="1200">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xmlns="" val="1129108048"/>
                  </a:ext>
                </a:extLst>
              </a:tr>
              <a:tr h="615587">
                <a:tc>
                  <a:txBody>
                    <a:bodyPr/>
                    <a:lstStyle/>
                    <a:p>
                      <a:pPr>
                        <a:lnSpc>
                          <a:spcPct val="107000"/>
                        </a:lnSpc>
                        <a:spcAft>
                          <a:spcPts val="0"/>
                        </a:spcAft>
                      </a:pPr>
                      <a:r>
                        <a:rPr lang="en-ZA" sz="1400" b="1">
                          <a:solidFill>
                            <a:schemeClr val="bg1"/>
                          </a:solidFill>
                          <a:effectLst/>
                          <a:latin typeface="Calibri"/>
                          <a:ea typeface="Calibri" panose="020F0502020204030204" pitchFamily="34" charset="0"/>
                          <a:cs typeface="Arial"/>
                        </a:rPr>
                        <a:t>AVERAGE SCORE</a:t>
                      </a:r>
                      <a:endParaRPr lang="en-ZA" sz="1200">
                        <a:solidFill>
                          <a:schemeClr val="bg1"/>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lnSpc>
                          <a:spcPct val="107000"/>
                        </a:lnSpc>
                        <a:spcAft>
                          <a:spcPts val="0"/>
                        </a:spcAft>
                      </a:pPr>
                      <a:r>
                        <a:rPr lang="en-ZA" sz="1400" b="1">
                          <a:solidFill>
                            <a:schemeClr val="bg1"/>
                          </a:solidFill>
                          <a:effectLst/>
                          <a:latin typeface="Calibri"/>
                          <a:ea typeface="Calibri" panose="020F0502020204030204" pitchFamily="34" charset="0"/>
                          <a:cs typeface="Arial"/>
                        </a:rPr>
                        <a:t>3.6</a:t>
                      </a:r>
                      <a:endParaRPr lang="en-ZA" sz="1200">
                        <a:solidFill>
                          <a:schemeClr val="bg1"/>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lnSpc>
                          <a:spcPct val="107000"/>
                        </a:lnSpc>
                        <a:spcAft>
                          <a:spcPts val="0"/>
                        </a:spcAft>
                      </a:pPr>
                      <a:r>
                        <a:rPr lang="en-ZA" sz="1400" b="1">
                          <a:solidFill>
                            <a:schemeClr val="bg1"/>
                          </a:solidFill>
                          <a:effectLst/>
                          <a:latin typeface="Calibri"/>
                          <a:ea typeface="Calibri" panose="020F0502020204030204" pitchFamily="34" charset="0"/>
                          <a:cs typeface="Arial"/>
                        </a:rPr>
                        <a:t>4.0</a:t>
                      </a:r>
                      <a:endParaRPr lang="en-ZA" sz="1200">
                        <a:solidFill>
                          <a:schemeClr val="bg1"/>
                        </a:solidFill>
                        <a:effectLst/>
                        <a:latin typeface="Calibri"/>
                        <a:ea typeface="Calibri" panose="020F0502020204030204" pitchFamily="34" charset="0"/>
                        <a:cs typeface="Aria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xmlns="" val="3414943265"/>
                  </a:ext>
                </a:extLst>
              </a:tr>
            </a:tbl>
          </a:graphicData>
        </a:graphic>
      </p:graphicFrame>
      <p:sp>
        <p:nvSpPr>
          <p:cNvPr id="7" name="Title 1">
            <a:extLst>
              <a:ext uri="{FF2B5EF4-FFF2-40B4-BE49-F238E27FC236}">
                <a16:creationId xmlns:a16="http://schemas.microsoft.com/office/drawing/2014/main" xmlns="" id="{540A420E-5A0E-496E-A6C0-4586DF0233FF}"/>
              </a:ext>
            </a:extLst>
          </p:cNvPr>
          <p:cNvSpPr>
            <a:spLocks noGrp="1"/>
          </p:cNvSpPr>
          <p:nvPr>
            <p:ph type="title"/>
          </p:nvPr>
        </p:nvSpPr>
        <p:spPr>
          <a:xfrm>
            <a:off x="393469" y="321823"/>
            <a:ext cx="10616738" cy="603661"/>
          </a:xfrm>
        </p:spPr>
        <p:txBody>
          <a:bodyPr>
            <a:normAutofit/>
          </a:bodyPr>
          <a:lstStyle/>
          <a:p>
            <a:r>
              <a:rPr lang="en-ZA" sz="2400" b="1" spc="30">
                <a:solidFill>
                  <a:schemeClr val="bg2">
                    <a:lumMod val="25000"/>
                  </a:schemeClr>
                </a:solidFill>
                <a:latin typeface="+mn-lt"/>
              </a:rPr>
              <a:t>FINDINGS: </a:t>
            </a:r>
            <a:r>
              <a:rPr lang="en-ZA" sz="2400" spc="30">
                <a:solidFill>
                  <a:schemeClr val="bg2">
                    <a:lumMod val="25000"/>
                  </a:schemeClr>
                </a:solidFill>
                <a:latin typeface="+mn-lt"/>
              </a:rPr>
              <a:t>DEVELOPMENT BANK OF SOUTHERN AFRICA (DBSA)</a:t>
            </a:r>
          </a:p>
        </p:txBody>
      </p:sp>
      <p:sp>
        <p:nvSpPr>
          <p:cNvPr id="5" name="TextBox 4">
            <a:extLst>
              <a:ext uri="{FF2B5EF4-FFF2-40B4-BE49-F238E27FC236}">
                <a16:creationId xmlns:a16="http://schemas.microsoft.com/office/drawing/2014/main" xmlns="" id="{E21F0F18-9378-45E4-A994-715210865715}"/>
              </a:ext>
            </a:extLst>
          </p:cNvPr>
          <p:cNvSpPr txBox="1"/>
          <p:nvPr/>
        </p:nvSpPr>
        <p:spPr>
          <a:xfrm>
            <a:off x="3866439" y="1171005"/>
            <a:ext cx="3857766" cy="479515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1">
              <a:lnSpc>
                <a:spcPct val="90000"/>
              </a:lnSpc>
              <a:spcBef>
                <a:spcPts val="500"/>
              </a:spcBef>
            </a:pPr>
            <a:r>
              <a:rPr lang="en-ZA" sz="2400" b="1">
                <a:solidFill>
                  <a:schemeClr val="accent6"/>
                </a:solidFill>
                <a:latin typeface="Calibri"/>
                <a:cs typeface="Calibri Light"/>
              </a:rPr>
              <a:t>Power generation:</a:t>
            </a:r>
          </a:p>
          <a:p>
            <a:pPr>
              <a:lnSpc>
                <a:spcPct val="90000"/>
              </a:lnSpc>
              <a:spcBef>
                <a:spcPts val="1000"/>
              </a:spcBef>
            </a:pPr>
            <a:r>
              <a:rPr lang="en-ZA" sz="2000">
                <a:solidFill>
                  <a:schemeClr val="accent6">
                    <a:lumMod val="75000"/>
                  </a:schemeClr>
                </a:solidFill>
                <a:latin typeface="Calibri Light"/>
                <a:cs typeface="Calibri Light"/>
              </a:rPr>
              <a:t>The DBSA </a:t>
            </a:r>
            <a:r>
              <a:rPr lang="en-ZA" sz="2000" b="1">
                <a:solidFill>
                  <a:schemeClr val="accent6">
                    <a:lumMod val="75000"/>
                  </a:schemeClr>
                </a:solidFill>
                <a:latin typeface="Calibri Light"/>
                <a:cs typeface="Calibri Light"/>
              </a:rPr>
              <a:t>does</a:t>
            </a:r>
            <a:r>
              <a:rPr lang="en-ZA" sz="2000">
                <a:solidFill>
                  <a:schemeClr val="accent6">
                    <a:lumMod val="75000"/>
                  </a:schemeClr>
                </a:solidFill>
                <a:latin typeface="Calibri Light"/>
                <a:cs typeface="Calibri Light"/>
              </a:rPr>
              <a:t>:</a:t>
            </a:r>
          </a:p>
          <a:p>
            <a:pPr marL="285750" indent="-285750">
              <a:lnSpc>
                <a:spcPct val="90000"/>
              </a:lnSpc>
              <a:spcBef>
                <a:spcPts val="1000"/>
              </a:spcBef>
              <a:buFont typeface="Arial"/>
              <a:buChar char="•"/>
            </a:pPr>
            <a:r>
              <a:rPr lang="en-ZA" sz="2000">
                <a:solidFill>
                  <a:schemeClr val="accent6">
                    <a:lumMod val="75000"/>
                  </a:schemeClr>
                </a:solidFill>
                <a:latin typeface="Calibri Light"/>
                <a:cs typeface="Calibri Light"/>
              </a:rPr>
              <a:t>Finance companies involved in renewable energy generation;  </a:t>
            </a:r>
            <a:endParaRPr lang="en-ZA" sz="2000">
              <a:solidFill>
                <a:schemeClr val="accent6">
                  <a:lumMod val="75000"/>
                </a:schemeClr>
              </a:solidFill>
              <a:ea typeface="+mn-lt"/>
              <a:cs typeface="+mn-lt"/>
            </a:endParaRPr>
          </a:p>
          <a:p>
            <a:pPr marL="285750" indent="-285750">
              <a:lnSpc>
                <a:spcPct val="90000"/>
              </a:lnSpc>
              <a:spcBef>
                <a:spcPts val="1000"/>
              </a:spcBef>
              <a:buFont typeface="Arial"/>
              <a:buChar char="•"/>
            </a:pPr>
            <a:r>
              <a:rPr lang="en-ZA" sz="2000">
                <a:solidFill>
                  <a:schemeClr val="accent6">
                    <a:lumMod val="75000"/>
                  </a:schemeClr>
                </a:solidFill>
                <a:latin typeface="Calibri Light"/>
                <a:ea typeface="+mn-lt"/>
                <a:cs typeface="Calibri Light"/>
              </a:rPr>
              <a:t>Have a measurable target to increase its finance for renewable energy generation; and</a:t>
            </a:r>
          </a:p>
          <a:p>
            <a:pPr marL="285750" indent="-285750">
              <a:lnSpc>
                <a:spcPct val="90000"/>
              </a:lnSpc>
              <a:spcBef>
                <a:spcPts val="1000"/>
              </a:spcBef>
              <a:buFont typeface="Arial"/>
              <a:buChar char="•"/>
            </a:pPr>
            <a:r>
              <a:rPr lang="en-ZA" sz="2000">
                <a:solidFill>
                  <a:schemeClr val="accent6">
                    <a:lumMod val="75000"/>
                  </a:schemeClr>
                </a:solidFill>
                <a:latin typeface="Calibri Light"/>
                <a:ea typeface="+mn-lt"/>
                <a:cs typeface="Calibri Light"/>
              </a:rPr>
              <a:t>Require financed companies in the sector to comply with certain social, economic and environmental criteria.</a:t>
            </a:r>
          </a:p>
          <a:p>
            <a:pPr algn="ctr">
              <a:lnSpc>
                <a:spcPct val="90000"/>
              </a:lnSpc>
              <a:spcBef>
                <a:spcPts val="1000"/>
              </a:spcBef>
            </a:pPr>
            <a:r>
              <a:rPr lang="en-ZA" sz="2000" b="1">
                <a:solidFill>
                  <a:schemeClr val="accent6"/>
                </a:solidFill>
                <a:latin typeface="Calibri Light"/>
                <a:cs typeface="Calibri Light"/>
              </a:rPr>
              <a:t>DBSA's green energy projects</a:t>
            </a:r>
            <a:endParaRPr lang="en-ZA" sz="2000" b="1" dirty="0">
              <a:solidFill>
                <a:schemeClr val="accent6"/>
              </a:solidFill>
              <a:latin typeface="Calibri Light"/>
              <a:cs typeface="Calibri Light"/>
            </a:endParaRPr>
          </a:p>
          <a:p>
            <a:pPr>
              <a:lnSpc>
                <a:spcPct val="90000"/>
              </a:lnSpc>
              <a:spcBef>
                <a:spcPts val="1000"/>
              </a:spcBef>
            </a:pPr>
            <a:endParaRPr lang="en-ZA" sz="2000">
              <a:solidFill>
                <a:schemeClr val="accent6">
                  <a:lumMod val="75000"/>
                </a:schemeClr>
              </a:solidFill>
              <a:latin typeface="Calibri Light"/>
              <a:cs typeface="Calibri Light"/>
            </a:endParaRPr>
          </a:p>
        </p:txBody>
      </p:sp>
      <p:sp>
        <p:nvSpPr>
          <p:cNvPr id="2" name="TextBox 1">
            <a:extLst>
              <a:ext uri="{FF2B5EF4-FFF2-40B4-BE49-F238E27FC236}">
                <a16:creationId xmlns:a16="http://schemas.microsoft.com/office/drawing/2014/main" xmlns="" id="{ED66936C-4950-4F62-A763-3FFC75BBCF96}"/>
              </a:ext>
            </a:extLst>
          </p:cNvPr>
          <p:cNvSpPr txBox="1"/>
          <p:nvPr/>
        </p:nvSpPr>
        <p:spPr>
          <a:xfrm>
            <a:off x="4089665" y="6007980"/>
            <a:ext cx="5935882"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b="1">
                <a:solidFill>
                  <a:srgbClr val="70AD47"/>
                </a:solidFill>
                <a:cs typeface="Calibri"/>
              </a:rPr>
              <a:t>But no fossil fuel exclusion policy...</a:t>
            </a:r>
          </a:p>
        </p:txBody>
      </p:sp>
    </p:spTree>
    <p:extLst>
      <p:ext uri="{BB962C8B-B14F-4D97-AF65-F5344CB8AC3E}">
        <p14:creationId xmlns:p14="http://schemas.microsoft.com/office/powerpoint/2010/main" val="3433767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descr="A picture containing food, drawing&#10;&#10;Description generated with very high confidence">
            <a:extLst>
              <a:ext uri="{FF2B5EF4-FFF2-40B4-BE49-F238E27FC236}">
                <a16:creationId xmlns:a16="http://schemas.microsoft.com/office/drawing/2014/main" xmlns="" id="{851751FD-999A-4764-9C0D-70B5A1FD5231}"/>
              </a:ext>
            </a:extLst>
          </p:cNvPr>
          <p:cNvPicPr>
            <a:picLocks noChangeAspect="1"/>
          </p:cNvPicPr>
          <p:nvPr/>
        </p:nvPicPr>
        <p:blipFill>
          <a:blip r:embed="rId3"/>
          <a:stretch>
            <a:fillRect/>
          </a:stretch>
        </p:blipFill>
        <p:spPr>
          <a:xfrm>
            <a:off x="8943833" y="3596679"/>
            <a:ext cx="2891050" cy="2712644"/>
          </a:xfrm>
          <a:prstGeom prst="rect">
            <a:avLst/>
          </a:prstGeom>
        </p:spPr>
      </p:pic>
      <p:sp>
        <p:nvSpPr>
          <p:cNvPr id="3" name="Content Placeholder 2">
            <a:extLst>
              <a:ext uri="{FF2B5EF4-FFF2-40B4-BE49-F238E27FC236}">
                <a16:creationId xmlns:a16="http://schemas.microsoft.com/office/drawing/2014/main" xmlns="" id="{A7257FBC-3F56-414F-927D-83AA730D5CA4}"/>
              </a:ext>
            </a:extLst>
          </p:cNvPr>
          <p:cNvSpPr>
            <a:spLocks noGrp="1"/>
          </p:cNvSpPr>
          <p:nvPr>
            <p:ph idx="1"/>
          </p:nvPr>
        </p:nvSpPr>
        <p:spPr>
          <a:xfrm>
            <a:off x="393469" y="1177925"/>
            <a:ext cx="9747883" cy="4351338"/>
          </a:xfrm>
        </p:spPr>
        <p:txBody>
          <a:bodyPr vert="horz" lIns="91440" tIns="45720" rIns="91440" bIns="45720" rtlCol="0" anchor="t">
            <a:normAutofit/>
          </a:bodyPr>
          <a:lstStyle/>
          <a:p>
            <a:pPr marL="0" indent="0">
              <a:buNone/>
            </a:pPr>
            <a:r>
              <a:rPr lang="en-ZA" sz="3600" b="1">
                <a:solidFill>
                  <a:schemeClr val="accent6"/>
                </a:solidFill>
              </a:rPr>
              <a:t>Political intervention</a:t>
            </a:r>
            <a:endParaRPr lang="en-US" sz="3600">
              <a:solidFill>
                <a:schemeClr val="accent6"/>
              </a:solidFill>
            </a:endParaRPr>
          </a:p>
          <a:p>
            <a:pPr lvl="1"/>
            <a:endParaRPr lang="en-ZA" sz="2600"/>
          </a:p>
          <a:p>
            <a:r>
              <a:rPr lang="en-ZA" sz="2600"/>
              <a:t>DFIs are 100% state-owned</a:t>
            </a:r>
            <a:endParaRPr lang="en-ZA" sz="2600">
              <a:cs typeface="Calibri"/>
            </a:endParaRPr>
          </a:p>
          <a:p>
            <a:r>
              <a:rPr lang="en-ZA" sz="2600"/>
              <a:t>Operate in line with a public mandate and in accordance with public policy of the government of the day</a:t>
            </a:r>
            <a:endParaRPr lang="en-ZA" sz="2600">
              <a:cs typeface="Calibri"/>
            </a:endParaRPr>
          </a:p>
          <a:p>
            <a:r>
              <a:rPr lang="en-ZA" sz="2600">
                <a:cs typeface="Calibri"/>
              </a:rPr>
              <a:t>Public policy: National Development Plan</a:t>
            </a:r>
            <a:r>
              <a:rPr lang="en-ZA" sz="2600"/>
              <a:t> pushes left, Integrated Resource Plan goes right</a:t>
            </a:r>
            <a:endParaRPr lang="en-ZA" sz="2600">
              <a:cs typeface="Calibri"/>
            </a:endParaRPr>
          </a:p>
          <a:p>
            <a:r>
              <a:rPr lang="en-ZA" sz="2600"/>
              <a:t>One reason: </a:t>
            </a:r>
            <a:r>
              <a:rPr lang="en-ZA" sz="2600" b="1"/>
              <a:t>minerals-energy complex</a:t>
            </a:r>
            <a:endParaRPr lang="en-ZA" sz="2600" b="1">
              <a:cs typeface="Calibri" panose="020F0502020204030204"/>
            </a:endParaRPr>
          </a:p>
          <a:p>
            <a:r>
              <a:rPr lang="en-ZA" sz="2600"/>
              <a:t>As commercial banks pull out of funding, DFI’s step in</a:t>
            </a:r>
            <a:endParaRPr lang="en-ZA" sz="2600">
              <a:cs typeface="Calibri"/>
            </a:endParaRPr>
          </a:p>
          <a:p>
            <a:pPr marL="457200" lvl="1" indent="0">
              <a:buNone/>
            </a:pPr>
            <a:endParaRPr lang="en-ZA">
              <a:cs typeface="Calibri"/>
            </a:endParaRPr>
          </a:p>
          <a:p>
            <a:pPr marL="457200" lvl="1" indent="0">
              <a:buNone/>
            </a:pPr>
            <a:endParaRPr lang="en-ZA">
              <a:cs typeface="Calibri"/>
            </a:endParaRPr>
          </a:p>
          <a:p>
            <a:pPr marL="457200" lvl="1" indent="0">
              <a:buNone/>
            </a:pPr>
            <a:endParaRPr lang="en-ZA">
              <a:cs typeface="Calibri"/>
            </a:endParaRPr>
          </a:p>
          <a:p>
            <a:pPr marL="457200" lvl="1" indent="0">
              <a:buNone/>
            </a:pPr>
            <a:endParaRPr lang="en-ZA">
              <a:cs typeface="Calibri"/>
            </a:endParaRPr>
          </a:p>
        </p:txBody>
      </p:sp>
      <p:sp>
        <p:nvSpPr>
          <p:cNvPr id="6" name="Title 1">
            <a:extLst>
              <a:ext uri="{FF2B5EF4-FFF2-40B4-BE49-F238E27FC236}">
                <a16:creationId xmlns:a16="http://schemas.microsoft.com/office/drawing/2014/main" xmlns="" id="{8840ECD0-89EF-4ADA-8098-FC37A9220BB1}"/>
              </a:ext>
            </a:extLst>
          </p:cNvPr>
          <p:cNvSpPr txBox="1">
            <a:spLocks/>
          </p:cNvSpPr>
          <p:nvPr/>
        </p:nvSpPr>
        <p:spPr>
          <a:xfrm>
            <a:off x="393469" y="321823"/>
            <a:ext cx="10616738" cy="6036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ZA" sz="2400" b="1" spc="30">
                <a:solidFill>
                  <a:schemeClr val="bg2">
                    <a:lumMod val="25000"/>
                  </a:schemeClr>
                </a:solidFill>
                <a:latin typeface="+mn-lt"/>
              </a:rPr>
              <a:t>POWER GENERATION AND CLIMATE CHANGE: </a:t>
            </a:r>
            <a:r>
              <a:rPr lang="en-ZA" sz="2400" spc="30">
                <a:solidFill>
                  <a:schemeClr val="bg2">
                    <a:lumMod val="25000"/>
                  </a:schemeClr>
                </a:solidFill>
                <a:latin typeface="+mn-lt"/>
              </a:rPr>
              <a:t>WHY THE INCONSISTENCY?</a:t>
            </a:r>
          </a:p>
        </p:txBody>
      </p:sp>
      <p:sp>
        <p:nvSpPr>
          <p:cNvPr id="4" name="TextBox 3">
            <a:extLst>
              <a:ext uri="{FF2B5EF4-FFF2-40B4-BE49-F238E27FC236}">
                <a16:creationId xmlns:a16="http://schemas.microsoft.com/office/drawing/2014/main" xmlns="" id="{4AF75705-CDE5-43C3-8F28-B6293CB3919A}"/>
              </a:ext>
            </a:extLst>
          </p:cNvPr>
          <p:cNvSpPr txBox="1"/>
          <p:nvPr/>
        </p:nvSpPr>
        <p:spPr>
          <a:xfrm>
            <a:off x="663616" y="5650374"/>
            <a:ext cx="8067552" cy="9874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1" algn="ctr">
              <a:lnSpc>
                <a:spcPct val="90000"/>
              </a:lnSpc>
              <a:spcBef>
                <a:spcPts val="500"/>
              </a:spcBef>
            </a:pPr>
            <a:r>
              <a:rPr lang="en-ZA" sz="2000" b="1">
                <a:solidFill>
                  <a:schemeClr val="accent6"/>
                </a:solidFill>
                <a:ea typeface="+mn-lt"/>
                <a:cs typeface="+mn-lt"/>
              </a:rPr>
              <a:t>A key challenge = political influence of vested interests in the</a:t>
            </a:r>
            <a:endParaRPr lang="en-US" sz="2000">
              <a:solidFill>
                <a:schemeClr val="accent6"/>
              </a:solidFill>
              <a:ea typeface="+mn-lt"/>
              <a:cs typeface="+mn-lt"/>
            </a:endParaRPr>
          </a:p>
          <a:p>
            <a:pPr lvl="1" algn="ctr">
              <a:lnSpc>
                <a:spcPct val="90000"/>
              </a:lnSpc>
              <a:spcBef>
                <a:spcPts val="500"/>
              </a:spcBef>
            </a:pPr>
            <a:r>
              <a:rPr lang="en-ZA" sz="2000" b="1">
                <a:solidFill>
                  <a:schemeClr val="accent6"/>
                </a:solidFill>
                <a:ea typeface="+mn-lt"/>
                <a:cs typeface="+mn-lt"/>
              </a:rPr>
              <a:t> fossil fuel industry on policy formulation. </a:t>
            </a:r>
            <a:endParaRPr lang="en-US" sz="2000">
              <a:solidFill>
                <a:schemeClr val="accent6"/>
              </a:solidFill>
              <a:ea typeface="+mn-lt"/>
              <a:cs typeface="+mn-lt"/>
            </a:endParaRPr>
          </a:p>
          <a:p>
            <a:endParaRPr lang="en-US">
              <a:cs typeface="Calibri"/>
            </a:endParaRPr>
          </a:p>
        </p:txBody>
      </p:sp>
    </p:spTree>
    <p:extLst>
      <p:ext uri="{BB962C8B-B14F-4D97-AF65-F5344CB8AC3E}">
        <p14:creationId xmlns:p14="http://schemas.microsoft.com/office/powerpoint/2010/main" val="825552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33E1EBCF29E834491A4E671FBA615E7" ma:contentTypeVersion="11" ma:contentTypeDescription="Create a new document." ma:contentTypeScope="" ma:versionID="768724d61826f036cfe5c056f186fd61">
  <xsd:schema xmlns:xsd="http://www.w3.org/2001/XMLSchema" xmlns:xs="http://www.w3.org/2001/XMLSchema" xmlns:p="http://schemas.microsoft.com/office/2006/metadata/properties" xmlns:ns3="d3b96840-b9d0-4f27-a638-18761f15355b" xmlns:ns4="f857af50-4527-43d6-8e36-5b0f4a99897c" targetNamespace="http://schemas.microsoft.com/office/2006/metadata/properties" ma:root="true" ma:fieldsID="43e3c1134808d2d1f92cdc3e61ca13f6" ns3:_="" ns4:_="">
    <xsd:import namespace="d3b96840-b9d0-4f27-a638-18761f15355b"/>
    <xsd:import namespace="f857af50-4527-43d6-8e36-5b0f4a99897c"/>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OCR"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b96840-b9d0-4f27-a638-18761f15355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857af50-4527-43d6-8e36-5b0f4a99897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CB646C6-99A3-4A1D-AF45-13C30BE2EE2D}">
  <ds:schemaRefs>
    <ds:schemaRef ds:uri="http://schemas.openxmlformats.org/package/2006/metadata/core-properties"/>
    <ds:schemaRef ds:uri="d3b96840-b9d0-4f27-a638-18761f15355b"/>
    <ds:schemaRef ds:uri="f857af50-4527-43d6-8e36-5b0f4a99897c"/>
    <ds:schemaRef ds:uri="http://purl.org/dc/dcmitype/"/>
    <ds:schemaRef ds:uri="http://www.w3.org/XML/1998/namespace"/>
    <ds:schemaRef ds:uri="http://schemas.microsoft.com/office/2006/metadata/properties"/>
    <ds:schemaRef ds:uri="http://schemas.microsoft.com/office/2006/documentManagement/types"/>
    <ds:schemaRef ds:uri="http://purl.org/dc/terms/"/>
    <ds:schemaRef ds:uri="http://purl.org/dc/elements/1.1/"/>
    <ds:schemaRef ds:uri="http://schemas.microsoft.com/office/infopath/2007/PartnerControls"/>
  </ds:schemaRefs>
</ds:datastoreItem>
</file>

<file path=customXml/itemProps2.xml><?xml version="1.0" encoding="utf-8"?>
<ds:datastoreItem xmlns:ds="http://schemas.openxmlformats.org/officeDocument/2006/customXml" ds:itemID="{5E262F83-5EB8-4795-ACDD-35F3AF80C380}">
  <ds:schemaRefs>
    <ds:schemaRef ds:uri="http://schemas.microsoft.com/sharepoint/v3/contenttype/forms"/>
  </ds:schemaRefs>
</ds:datastoreItem>
</file>

<file path=customXml/itemProps3.xml><?xml version="1.0" encoding="utf-8"?>
<ds:datastoreItem xmlns:ds="http://schemas.openxmlformats.org/officeDocument/2006/customXml" ds:itemID="{BF66D0EE-B305-4D77-8754-A3248B9FE6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b96840-b9d0-4f27-a638-18761f15355b"/>
    <ds:schemaRef ds:uri="f857af50-4527-43d6-8e36-5b0f4a99897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965</TotalTime>
  <Words>2636</Words>
  <Application>Microsoft Office PowerPoint</Application>
  <PresentationFormat>Widescreen</PresentationFormat>
  <Paragraphs>538</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Courier New</vt:lpstr>
      <vt:lpstr>Times New Roman</vt:lpstr>
      <vt:lpstr>Office Theme</vt:lpstr>
      <vt:lpstr>PowerPoint Presentation</vt:lpstr>
      <vt:lpstr>ROLE OF DFI’S: A PUBLIC MANDATE TO FINANCE DEVELOPMENT</vt:lpstr>
      <vt:lpstr>PowerPoint Presentation</vt:lpstr>
      <vt:lpstr>FINDINGS: OVERALL</vt:lpstr>
      <vt:lpstr>FINDINGS: INDUSTRIAL DEVELOPMENT CORPORATION (IDC)</vt:lpstr>
      <vt:lpstr>FINDINGS: INDUSTRIAL DEVELOPMENT CORPORATION (IDC)</vt:lpstr>
      <vt:lpstr>FINDINGS: DEVELOPMENT BANK OF SOUTHERN AFRICA (DBSA)</vt:lpstr>
      <vt:lpstr>FINDINGS: DEVELOPMENT BANK OF SOUTHERN AFRICA (DBSA)</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Daiyaan Halim</dc:creator>
  <cp:lastModifiedBy>Danjelle Midgley</cp:lastModifiedBy>
  <cp:revision>42</cp:revision>
  <dcterms:created xsi:type="dcterms:W3CDTF">2020-05-24T22:43:52Z</dcterms:created>
  <dcterms:modified xsi:type="dcterms:W3CDTF">2020-05-27T12:16:51Z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0x010100A33E1EBCF29E834491A4E671FBA615E7</vt:lpwstr>
  </property>
</Properties>
</file>