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85" r:id="rId5"/>
    <p:sldId id="261" r:id="rId6"/>
    <p:sldId id="266" r:id="rId7"/>
    <p:sldId id="257" r:id="rId8"/>
    <p:sldId id="260" r:id="rId9"/>
    <p:sldId id="263" r:id="rId10"/>
    <p:sldId id="271" r:id="rId11"/>
    <p:sldId id="282" r:id="rId12"/>
    <p:sldId id="275" r:id="rId13"/>
    <p:sldId id="303" r:id="rId14"/>
    <p:sldId id="304" r:id="rId15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lde Eugelink" initials="HE" lastIdx="17" clrIdx="0">
    <p:extLst>
      <p:ext uri="{19B8F6BF-5375-455C-9EA6-DF929625EA0E}">
        <p15:presenceInfo xmlns:p15="http://schemas.microsoft.com/office/powerpoint/2012/main" userId="S::Hilde.Eugelink@oxfamnovib.nl::628efd19-705d-405e-bff0-465e703edfbe" providerId="AD"/>
      </p:ext>
    </p:extLst>
  </p:cmAuthor>
  <p:cmAuthor id="2" name="Rogier Verschoor" initials="RV" lastIdx="15" clrIdx="1">
    <p:extLst>
      <p:ext uri="{19B8F6BF-5375-455C-9EA6-DF929625EA0E}">
        <p15:presenceInfo xmlns:p15="http://schemas.microsoft.com/office/powerpoint/2012/main" userId="S::rogierv@oxfamnovib.nl::30dbd287-4021-4106-aaa6-0d5428131103" providerId="AD"/>
      </p:ext>
    </p:extLst>
  </p:cmAuthor>
  <p:cmAuthor id="3" name="Gine Zwart" initials="GZ" lastIdx="1" clrIdx="2">
    <p:extLst>
      <p:ext uri="{19B8F6BF-5375-455C-9EA6-DF929625EA0E}">
        <p15:presenceInfo xmlns:p15="http://schemas.microsoft.com/office/powerpoint/2012/main" userId="S::Gine.Zwart@oxfamnovib.nl::0ac4f7a7-8a64-45e8-9a4a-f0db657af704" providerId="AD"/>
      </p:ext>
    </p:extLst>
  </p:cmAuthor>
  <p:cmAuthor id="4" name="Petra Hamers" initials="PH" lastIdx="9" clrIdx="3">
    <p:extLst>
      <p:ext uri="{19B8F6BF-5375-455C-9EA6-DF929625EA0E}">
        <p15:presenceInfo xmlns:p15="http://schemas.microsoft.com/office/powerpoint/2012/main" userId="S::Petra.Hamers@oxfamnovib.nl::300a7833-df56-40f5-9996-f081307719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BF7"/>
    <a:srgbClr val="339966"/>
    <a:srgbClr val="2CFF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2ED097-BD28-417C-9C47-9ABE5F55DA8A}" v="1" dt="2020-05-19T15:02:57.7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8"/>
    <p:restoredTop sz="94944"/>
  </p:normalViewPr>
  <p:slideViewPr>
    <p:cSldViewPr snapToGrid="0" snapToObjects="1">
      <p:cViewPr varScale="1">
        <p:scale>
          <a:sx n="66" d="100"/>
          <a:sy n="66" d="100"/>
        </p:scale>
        <p:origin x="10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0-05-20T10:33:28.820" idx="1">
    <p:pos x="2371" y="1171"/>
    <p:text>maak het FFI met bijbehorende logo?! en dat dan consistent door de presentatie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0-05-20T10:35:12.492" idx="2">
    <p:pos x="2162" y="3258"/>
    <p:text>funded or founded?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0-05-20T10:37:45.883" idx="5">
    <p:pos x="10" y="10"/>
    <p:text>is dit laatste plaatje, zoals ook in aanvraag sida staat?? Emma heeft dat helemaal geupdate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974CF1-DEEF-4FD4-A3CF-01EF67ABF741}" type="datetimeFigureOut">
              <a:rPr lang="aa-ET" smtClean="0"/>
              <a:t>27/05/2020</a:t>
            </a:fld>
            <a:endParaRPr lang="aa-E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a-E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a-E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a-E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E325A-9161-4083-AA8E-B90E098A8CA4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4063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E325A-9161-4083-AA8E-B90E098A8CA4}" type="slidenum">
              <a:rPr lang="aa-ET" smtClean="0"/>
              <a:t>1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839996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E325A-9161-4083-AA8E-B90E098A8CA4}" type="slidenum">
              <a:rPr lang="aa-ET" smtClean="0"/>
              <a:t>2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902722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1397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3999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a-E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E325A-9161-4083-AA8E-B90E098A8CA4}" type="slidenum">
              <a:rPr lang="aa-ET" smtClean="0"/>
              <a:t>7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52323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E246E5-B9A3-2943-9748-77E591A50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96C6096-B623-EC4D-B028-1A927BCDF3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AB5010-DC5D-9F40-947B-EB84DDEEA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C2A6-D63B-1D41-B474-411B8D67F80A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EE9587B-0D47-6146-940E-D505F7842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C59484-13B8-2440-B326-83CA73724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2F3F-C27F-154A-B3F3-2D6C100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9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2492A5-BD32-0C4A-B975-89C3A76D7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64EBEE3-D794-5E4E-A83C-32399C7CCE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87BDC1-CD81-D249-B396-3ABD133DC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C2A6-D63B-1D41-B474-411B8D67F80A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AB6CEA-2FD6-C84D-8ADA-DB9B48E43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CBB09C7-89FA-AD4C-8AF2-AE2682315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2F3F-C27F-154A-B3F3-2D6C100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64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3CA3D47-A211-3A43-B7B0-DBC6C0317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A2DC48D-0CE5-AD47-9394-10EDC6112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A7167D-48F3-5C42-9F6F-BEB78AB2C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C2A6-D63B-1D41-B474-411B8D67F80A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7F9ACA-793C-D14C-AFD4-D998311D9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E5C350-0ED5-1742-A892-08094F28F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2F3F-C27F-154A-B3F3-2D6C100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08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AC40A5-A28E-B649-ACE2-CE5F600FE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4795982-66E4-0143-9AE2-30944B506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D98CC1E-E644-7B41-9E50-CCF5593C4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C2A6-D63B-1D41-B474-411B8D67F80A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8DBF43-FB44-BE46-A8C5-8A41E3755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C817EC-62FF-ED40-A94F-2E666F21F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2F3F-C27F-154A-B3F3-2D6C100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98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29933A-96EF-994F-BBD5-32B8F9BDB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6840B5D-0392-5C43-8F82-1A06BCC11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908D4F-DA4E-0D41-B49E-581FE9A96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C2A6-D63B-1D41-B474-411B8D67F80A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55F53C4-1DE7-B843-BD50-A74F760C9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509563-7D34-BB49-A3A6-C1A309803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2F3F-C27F-154A-B3F3-2D6C100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45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D1060A-606D-8D4E-9F51-72AF9C07D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A45692-625C-9248-84C3-E72B87508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2B5CF0D-CC0B-7B4A-AF29-B99C9471F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156F26F-FB3E-9C4F-A6A9-101968D32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C2A6-D63B-1D41-B474-411B8D67F80A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B491305-19A2-314F-AEAA-9FF16EAA6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D4DE41-343B-674F-8777-6880476D2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2F3F-C27F-154A-B3F3-2D6C100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93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2E34EC-DE62-5645-B835-F8EC5815F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34100A5-4B43-5948-A4E5-7265EDE0A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EE721B1-A6A6-E949-A93B-AFB432B3D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A884953-2F84-BD47-92CE-F7F12EF8D3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B780A0A-0770-DD43-B685-56850CBCC2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8404287-F408-F248-BE76-AF8D8A8B7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C2A6-D63B-1D41-B474-411B8D67F80A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7C415A2-BF83-2E4D-834D-4FDBFB83A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7E30710-3EEF-3743-B4C1-CE4BA4BC4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2F3F-C27F-154A-B3F3-2D6C100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1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B4114C-9C29-A846-BE13-95584ED5D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4CF6013-449D-6242-999B-B3E759266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C2A6-D63B-1D41-B474-411B8D67F80A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8D5F997-4E47-6B4F-AEE9-9E610BB28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3F83C67-11D8-B340-BB1B-BE9150B72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2F3F-C27F-154A-B3F3-2D6C100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69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41BBEB5-B9E2-334C-8EA6-73319D203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C2A6-D63B-1D41-B474-411B8D67F80A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A4153887-187A-C040-8CB0-66030919E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08017F-5578-9947-BDC9-01919C2C9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2F3F-C27F-154A-B3F3-2D6C100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30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37E93F-50B8-D44D-B9B9-2C27A56AB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B4F48A8-7098-3340-BD94-B06CCBA85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1A4FB9B-FD86-954E-91E9-59F513925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E90038B-802D-B941-8C72-1247476C0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C2A6-D63B-1D41-B474-411B8D67F80A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9B474A5-63DA-554E-A0E3-3C6B68AB6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DD07C49-E8E3-DD46-953C-C1AF7382F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2F3F-C27F-154A-B3F3-2D6C100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89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E5BDA9-A304-B44C-94C8-318D4F7E8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333C7FD-B51D-C843-BBE1-BA93893C9E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83951EA-BC8C-8F4C-B800-9D2F685A75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6CED6B7-3B4F-8E43-8945-646D4FE3A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DC2A6-D63B-1D41-B474-411B8D67F80A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1C0F5CF-648B-F245-8F21-914074301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89A9BA-A758-5942-9579-AC3450D3A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62F3F-C27F-154A-B3F3-2D6C100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D9500CB-FC5E-8843-B262-28757518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26AA645-D249-4844-B159-87F3AB852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BE895A-7597-3945-A8DC-D9243A5B6F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DC2A6-D63B-1D41-B474-411B8D67F80A}" type="datetimeFigureOut">
              <a:rPr lang="en-US" smtClean="0"/>
              <a:t>5/27/2020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FEDB4A-3D8E-8A40-AC55-B82A3B6E1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9C3298D-45D8-FF41-A901-45125264F2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62F3F-C27F-154A-B3F3-2D6C1008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2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2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jp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jpe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9" Type="http://schemas.openxmlformats.org/officeDocument/2006/relationships/image" Target="../media/image61.png"/><Relationship Id="rId21" Type="http://schemas.openxmlformats.org/officeDocument/2006/relationships/image" Target="../media/image43.png"/><Relationship Id="rId34" Type="http://schemas.openxmlformats.org/officeDocument/2006/relationships/image" Target="../media/image5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33" Type="http://schemas.openxmlformats.org/officeDocument/2006/relationships/image" Target="../media/image55.png"/><Relationship Id="rId38" Type="http://schemas.openxmlformats.org/officeDocument/2006/relationships/image" Target="../media/image60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24" Type="http://schemas.openxmlformats.org/officeDocument/2006/relationships/image" Target="../media/image46.png"/><Relationship Id="rId32" Type="http://schemas.openxmlformats.org/officeDocument/2006/relationships/image" Target="../media/image54.jpeg"/><Relationship Id="rId37" Type="http://schemas.openxmlformats.org/officeDocument/2006/relationships/image" Target="../media/image59.png"/><Relationship Id="rId40" Type="http://schemas.openxmlformats.org/officeDocument/2006/relationships/comments" Target="../comments/comment3.xml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jpe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10" Type="http://schemas.openxmlformats.org/officeDocument/2006/relationships/image" Target="../media/image32.jpeg"/><Relationship Id="rId19" Type="http://schemas.openxmlformats.org/officeDocument/2006/relationships/image" Target="../media/image41.png"/><Relationship Id="rId31" Type="http://schemas.openxmlformats.org/officeDocument/2006/relationships/image" Target="../media/image53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Relationship Id="rId22" Type="http://schemas.openxmlformats.org/officeDocument/2006/relationships/image" Target="../media/image44.png"/><Relationship Id="rId27" Type="http://schemas.openxmlformats.org/officeDocument/2006/relationships/image" Target="../media/image49.jpeg"/><Relationship Id="rId30" Type="http://schemas.openxmlformats.org/officeDocument/2006/relationships/image" Target="../media/image52.png"/><Relationship Id="rId35" Type="http://schemas.openxmlformats.org/officeDocument/2006/relationships/image" Target="../media/image57.png"/><Relationship Id="rId8" Type="http://schemas.openxmlformats.org/officeDocument/2006/relationships/image" Target="../media/image30.png"/><Relationship Id="rId3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fairfinanceguide.or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3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="" xmlns:a16="http://schemas.microsoft.com/office/drawing/2014/main" id="{E20EB187-900F-4AF5-813B-101456D9FD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around each other&#10;&#10;Description automatically generated">
            <a:extLst>
              <a:ext uri="{FF2B5EF4-FFF2-40B4-BE49-F238E27FC236}">
                <a16:creationId xmlns="" xmlns:a16="http://schemas.microsoft.com/office/drawing/2014/main" id="{2D781EF9-0202-40BC-94BE-506DDD2220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3907" b="1182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5E9844-F4D7-49B8-9560-7689C3F5AB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1131" y="1200152"/>
            <a:ext cx="7736066" cy="4457696"/>
          </a:xfrm>
        </p:spPr>
        <p:txBody>
          <a:bodyPr anchor="ctr">
            <a:normAutofit/>
          </a:bodyPr>
          <a:lstStyle/>
          <a:p>
            <a:pPr algn="l"/>
            <a:r>
              <a:rPr lang="en-US" sz="4800" b="1" dirty="0">
                <a:solidFill>
                  <a:srgbClr val="FFFFFF"/>
                </a:solidFill>
              </a:rPr>
              <a:t>Fair Finance Guide International </a:t>
            </a:r>
            <a:br>
              <a:rPr lang="en-US" sz="4800" b="1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/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May 2020</a:t>
            </a:r>
            <a:endParaRPr lang="aa-ET" sz="48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7619557-81C2-4C9F-A90A-1A7EF8F9C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963" y="1200152"/>
            <a:ext cx="2816535" cy="4457696"/>
          </a:xfrm>
        </p:spPr>
        <p:txBody>
          <a:bodyPr anchor="ctr">
            <a:normAutofit/>
          </a:bodyPr>
          <a:lstStyle/>
          <a:p>
            <a:pPr algn="r"/>
            <a:endParaRPr lang="aa-ET" sz="2800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1">
            <a:extLst>
              <a:ext uri="{FF2B5EF4-FFF2-40B4-BE49-F238E27FC236}">
                <a16:creationId xmlns="" xmlns:a16="http://schemas.microsoft.com/office/drawing/2014/main" id="{624D17C8-E9C2-48A4-AA36-D7048A6CCC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055891" y="2286000"/>
            <a:ext cx="0" cy="22860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5" descr="OX_VL_W.eps">
            <a:extLst>
              <a:ext uri="{FF2B5EF4-FFF2-40B4-BE49-F238E27FC236}">
                <a16:creationId xmlns="" xmlns:a16="http://schemas.microsoft.com/office/drawing/2014/main" id="{8BB9B26A-2C08-4B47-8562-7CB4D883A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007" y="3320588"/>
            <a:ext cx="1199213" cy="134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Fair Finance Guide International">
            <a:extLst>
              <a:ext uri="{FF2B5EF4-FFF2-40B4-BE49-F238E27FC236}">
                <a16:creationId xmlns="" xmlns:a16="http://schemas.microsoft.com/office/drawing/2014/main" id="{9B0E4FBD-DBBA-4A31-8017-BDA1DC5868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a-ET"/>
          </a:p>
        </p:txBody>
      </p:sp>
      <p:pic>
        <p:nvPicPr>
          <p:cNvPr id="9" name="Picture 2" descr="Fair Finance Guide International">
            <a:extLst>
              <a:ext uri="{FF2B5EF4-FFF2-40B4-BE49-F238E27FC236}">
                <a16:creationId xmlns="" xmlns:a16="http://schemas.microsoft.com/office/drawing/2014/main" id="{77186EA0-AC81-4FDE-A4AD-1A5AA8005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22" y="1866746"/>
            <a:ext cx="3007016" cy="123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9658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42F4AE-D8F6-4CE7-B375-A501B1908D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953016"/>
          </a:xfrm>
        </p:spPr>
        <p:txBody>
          <a:bodyPr/>
          <a:lstStyle/>
          <a:p>
            <a:r>
              <a:rPr lang="en-US" dirty="0"/>
              <a:t>Campaign successes FFI:</a:t>
            </a:r>
            <a:endParaRPr lang="aa-ET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DE32C91-B21A-4EC1-A356-902937509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29492"/>
            <a:ext cx="9144000" cy="377061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Divestment from coal &amp; tar sands</a:t>
            </a:r>
          </a:p>
          <a:p>
            <a:r>
              <a:rPr lang="en-US" dirty="0"/>
              <a:t>Divestment from private detention company GEO, also active in South Africa</a:t>
            </a:r>
          </a:p>
          <a:p>
            <a:r>
              <a:rPr lang="en-US" dirty="0"/>
              <a:t>Abusive credit policies by </a:t>
            </a:r>
            <a:r>
              <a:rPr lang="en-US" dirty="0" err="1"/>
              <a:t>Brasilian</a:t>
            </a:r>
            <a:r>
              <a:rPr lang="en-US" dirty="0"/>
              <a:t> banks</a:t>
            </a:r>
          </a:p>
          <a:p>
            <a:r>
              <a:rPr lang="en-US" dirty="0"/>
              <a:t>Engagement FIs with companies on living wage (food, garment)</a:t>
            </a:r>
          </a:p>
          <a:p>
            <a:r>
              <a:rPr lang="en-US" dirty="0"/>
              <a:t>Engagement FIs with companies on affordable medicines</a:t>
            </a:r>
          </a:p>
          <a:p>
            <a:r>
              <a:rPr lang="en-US" dirty="0"/>
              <a:t>Divestment from tax evading companies </a:t>
            </a:r>
          </a:p>
          <a:p>
            <a:r>
              <a:rPr lang="en-US" dirty="0"/>
              <a:t>More transparency among Financial Institutions </a:t>
            </a:r>
          </a:p>
          <a:p>
            <a:r>
              <a:rPr lang="en-US" dirty="0"/>
              <a:t>Financing deforestation: palm oil, soy</a:t>
            </a:r>
          </a:p>
          <a:p>
            <a:r>
              <a:rPr lang="en-US" dirty="0"/>
              <a:t>Arms exports: ban on investing in cluster munition (NL)</a:t>
            </a:r>
          </a:p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454832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4F16B1-3062-48E5-BACC-E38CDB21A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FFG coalition in South Africa?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3CE58B9-1DDD-427C-AAD5-85F122A6A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Relevance, added value, potential</a:t>
            </a:r>
          </a:p>
          <a:p>
            <a:r>
              <a:rPr lang="en-US" dirty="0"/>
              <a:t>Need for pressure on corporations and investments to limit harmful impacts on human rights, environment.</a:t>
            </a:r>
          </a:p>
          <a:p>
            <a:r>
              <a:rPr lang="en-US" dirty="0"/>
              <a:t>South Africa commercial and development banks relevant targets for their investment portfolio</a:t>
            </a:r>
          </a:p>
          <a:p>
            <a:r>
              <a:rPr lang="en-US" dirty="0"/>
              <a:t>Potential of a regional impact </a:t>
            </a:r>
          </a:p>
          <a:p>
            <a:r>
              <a:rPr lang="en-US" dirty="0"/>
              <a:t>First FFG on African continent welcomed by FFI network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272474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3">
            <a:extLst>
              <a:ext uri="{FF2B5EF4-FFF2-40B4-BE49-F238E27FC236}">
                <a16:creationId xmlns="" xmlns:a16="http://schemas.microsoft.com/office/drawing/2014/main" id="{4038CB10-1F5C-4D54-9DF7-12586DE5B0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E7E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04B686-AA07-3B41-ADFC-069B37797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591581"/>
            <a:ext cx="6594189" cy="1625210"/>
          </a:xfrm>
        </p:spPr>
        <p:txBody>
          <a:bodyPr>
            <a:normAutofit fontScale="90000"/>
          </a:bodyPr>
          <a:lstStyle/>
          <a:p>
            <a:pPr algn="r"/>
            <a:r>
              <a:rPr lang="en-US" sz="3700" b="1" dirty="0">
                <a:solidFill>
                  <a:srgbClr val="FFFFFF"/>
                </a:solidFill>
                <a:latin typeface="+mn-lt"/>
              </a:rPr>
              <a:t/>
            </a:r>
            <a:br>
              <a:rPr lang="en-US" sz="3700" b="1" dirty="0">
                <a:solidFill>
                  <a:srgbClr val="FFFFFF"/>
                </a:solidFill>
                <a:latin typeface="+mn-lt"/>
              </a:rPr>
            </a:br>
            <a:r>
              <a:rPr lang="en-US" sz="3700" b="1" dirty="0">
                <a:solidFill>
                  <a:srgbClr val="FFFFFF"/>
                </a:solidFill>
                <a:latin typeface="+mn-lt"/>
              </a:rPr>
              <a:t>                 Fair Finance Guide  		</a:t>
            </a:r>
            <a:br>
              <a:rPr lang="en-US" sz="3700" b="1" dirty="0">
                <a:solidFill>
                  <a:srgbClr val="FFFFFF"/>
                </a:solidFill>
                <a:latin typeface="+mn-lt"/>
              </a:rPr>
            </a:br>
            <a:r>
              <a:rPr lang="en-US" sz="3700" b="1" dirty="0">
                <a:solidFill>
                  <a:srgbClr val="FFFFFF"/>
                </a:solidFill>
                <a:latin typeface="+mn-lt"/>
              </a:rPr>
              <a:t>              2014: Funded			 </a:t>
            </a:r>
            <a:br>
              <a:rPr lang="en-US" sz="3700" b="1" dirty="0">
                <a:solidFill>
                  <a:srgbClr val="FFFFFF"/>
                </a:solidFill>
                <a:latin typeface="+mn-lt"/>
              </a:rPr>
            </a:br>
            <a:r>
              <a:rPr lang="en-US" sz="3700" b="1" dirty="0">
                <a:solidFill>
                  <a:srgbClr val="FFFFFF"/>
                </a:solidFill>
                <a:latin typeface="+mn-lt"/>
              </a:rPr>
              <a:t>2020: 11 guides, 14 countries</a:t>
            </a:r>
            <a:br>
              <a:rPr lang="en-US" sz="3700" b="1" dirty="0">
                <a:solidFill>
                  <a:srgbClr val="FFFFFF"/>
                </a:solidFill>
                <a:latin typeface="+mn-lt"/>
              </a:rPr>
            </a:br>
            <a:endParaRPr lang="en-US" sz="3700" b="1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925B18-B816-424B-BD32-6EEC373036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93" r="24239" b="-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9" name="Rectangle 15">
            <a:extLst>
              <a:ext uri="{FF2B5EF4-FFF2-40B4-BE49-F238E27FC236}">
                <a16:creationId xmlns="" xmlns:a16="http://schemas.microsoft.com/office/drawing/2014/main" id="{73ED6512-6858-4552-B699-9A97FE9A4E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68F4C20-1454-BF45-9608-18BB50105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1674703"/>
            <a:ext cx="3424739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rgbClr val="FFFFFF"/>
                </a:solidFill>
              </a:rPr>
              <a:t>Financial sector crucial </a:t>
            </a:r>
            <a:r>
              <a:rPr lang="en-GB" sz="2000" dirty="0">
                <a:solidFill>
                  <a:srgbClr val="FFFFFF"/>
                </a:solidFill>
              </a:rPr>
              <a:t>role in </a:t>
            </a:r>
          </a:p>
          <a:p>
            <a:r>
              <a:rPr lang="en-GB" sz="2000" dirty="0">
                <a:solidFill>
                  <a:srgbClr val="FFFFFF"/>
                </a:solidFill>
              </a:rPr>
              <a:t>avoiding human rights breaches and destruction environment</a:t>
            </a:r>
          </a:p>
          <a:p>
            <a:r>
              <a:rPr lang="en-GB" sz="2000" dirty="0">
                <a:solidFill>
                  <a:srgbClr val="FFFFFF"/>
                </a:solidFill>
              </a:rPr>
              <a:t>contributing to poverty reduction and sustainable inclusive development  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FFFF"/>
                </a:solidFill>
              </a:rPr>
              <a:t>Financial sector has </a:t>
            </a:r>
            <a:r>
              <a:rPr lang="en-GB" sz="2000" b="1" dirty="0">
                <a:solidFill>
                  <a:srgbClr val="FFFFFF"/>
                </a:solidFill>
              </a:rPr>
              <a:t>major influence </a:t>
            </a:r>
            <a:r>
              <a:rPr lang="en-GB" sz="2000" dirty="0">
                <a:solidFill>
                  <a:srgbClr val="FFFFFF"/>
                </a:solidFill>
              </a:rPr>
              <a:t>on companies and corporations all over the world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FFFFFF"/>
                </a:solidFill>
              </a:rPr>
              <a:t>Major opportunity to involve </a:t>
            </a:r>
            <a:r>
              <a:rPr lang="en-GB" sz="2000" b="1" dirty="0">
                <a:solidFill>
                  <a:srgbClr val="FFFFFF"/>
                </a:solidFill>
              </a:rPr>
              <a:t>citizens with ‘money in the bank</a:t>
            </a:r>
            <a:r>
              <a:rPr lang="en-GB" sz="2000" dirty="0">
                <a:solidFill>
                  <a:srgbClr val="FFFFFF"/>
                </a:solidFill>
              </a:rPr>
              <a:t>’ in what that money does elsewhere in the world</a:t>
            </a:r>
          </a:p>
          <a:p>
            <a:pPr marL="0" indent="0">
              <a:buNone/>
            </a:pPr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6" name="Picture 15" descr="OX_VL_W.eps">
            <a:extLst>
              <a:ext uri="{FF2B5EF4-FFF2-40B4-BE49-F238E27FC236}">
                <a16:creationId xmlns="" xmlns:a16="http://schemas.microsoft.com/office/drawing/2014/main" id="{F211129F-1A70-4429-8E82-E00510CF7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282" y="439144"/>
            <a:ext cx="761339" cy="85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Fair Finance Guide International">
            <a:extLst>
              <a:ext uri="{FF2B5EF4-FFF2-40B4-BE49-F238E27FC236}">
                <a16:creationId xmlns="" xmlns:a16="http://schemas.microsoft.com/office/drawing/2014/main" id="{6EA1C720-8E8F-400C-A632-17283936E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900" y="448380"/>
            <a:ext cx="171450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255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12FFD4A-A1D4-443E-9C3C-711CB3CAB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33" y="1690688"/>
            <a:ext cx="12379567" cy="29909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="" xmlns:a16="http://schemas.microsoft.com/office/drawing/2014/main" id="{707CC4DF-4DA6-452A-A161-4537EEFAD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FFI pathway of change</a:t>
            </a:r>
            <a:endParaRPr lang="aa-ET" sz="4800" b="1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0BC4E01-1346-427A-972C-2AE1A3E117EB}"/>
              </a:ext>
            </a:extLst>
          </p:cNvPr>
          <p:cNvSpPr txBox="1"/>
          <p:nvPr/>
        </p:nvSpPr>
        <p:spPr>
          <a:xfrm>
            <a:off x="2743199" y="4001294"/>
            <a:ext cx="153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Research influencing &amp; advocacy</a:t>
            </a:r>
            <a:endParaRPr lang="aa-ET" sz="12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D5D1877-5417-4BCF-B9F6-85EC9EF85797}"/>
              </a:ext>
            </a:extLst>
          </p:cNvPr>
          <p:cNvSpPr txBox="1"/>
          <p:nvPr/>
        </p:nvSpPr>
        <p:spPr>
          <a:xfrm>
            <a:off x="4509857" y="3585796"/>
            <a:ext cx="2183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Change in financial institutions’</a:t>
            </a:r>
          </a:p>
          <a:p>
            <a:r>
              <a:rPr lang="en-US" sz="1200" dirty="0"/>
              <a:t>and their regulatory environment</a:t>
            </a:r>
            <a:endParaRPr lang="aa-ET" sz="12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70A937-CE9A-4DF6-B8BF-AF36EB1E729D}"/>
              </a:ext>
            </a:extLst>
          </p:cNvPr>
          <p:cNvSpPr txBox="1"/>
          <p:nvPr/>
        </p:nvSpPr>
        <p:spPr>
          <a:xfrm>
            <a:off x="356217" y="3955127"/>
            <a:ext cx="17124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en-US" sz="1200" dirty="0"/>
              <a:t>Defining the problem</a:t>
            </a:r>
            <a:endParaRPr lang="aa-ET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377815B-9E65-43D2-AC55-58145092BD9D}"/>
              </a:ext>
            </a:extLst>
          </p:cNvPr>
          <p:cNvSpPr txBox="1"/>
          <p:nvPr/>
        </p:nvSpPr>
        <p:spPr>
          <a:xfrm>
            <a:off x="7013358" y="4138021"/>
            <a:ext cx="153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Change in companies</a:t>
            </a:r>
          </a:p>
          <a:p>
            <a:r>
              <a:rPr lang="en-US" sz="1200" dirty="0"/>
              <a:t>invested in</a:t>
            </a:r>
            <a:endParaRPr lang="aa-ET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F50CB1B-638F-4F0F-8DAD-63DA1B5E7CCE}"/>
              </a:ext>
            </a:extLst>
          </p:cNvPr>
          <p:cNvSpPr txBox="1"/>
          <p:nvPr/>
        </p:nvSpPr>
        <p:spPr>
          <a:xfrm>
            <a:off x="9971474" y="3611646"/>
            <a:ext cx="18643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Impact on the ground</a:t>
            </a:r>
            <a:endParaRPr lang="aa-ET" sz="1000" dirty="0"/>
          </a:p>
        </p:txBody>
      </p:sp>
      <p:pic>
        <p:nvPicPr>
          <p:cNvPr id="10" name="Google Shape;105;p15">
            <a:extLst>
              <a:ext uri="{FF2B5EF4-FFF2-40B4-BE49-F238E27FC236}">
                <a16:creationId xmlns="" xmlns:a16="http://schemas.microsoft.com/office/drawing/2014/main" id="{A32FE218-3FB8-4E56-83D2-E6B1D83C9A7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15854" y="74243"/>
            <a:ext cx="1558983" cy="874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2487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91134" y="201151"/>
            <a:ext cx="4495226" cy="2411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 descr="Gele-ka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5027" y="1976531"/>
            <a:ext cx="1557387" cy="187838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838200" y="24619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b="1" dirty="0"/>
              <a:t>FFGuide in brief</a:t>
            </a:r>
            <a:endParaRPr b="1" dirty="0"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701131" y="1073872"/>
            <a:ext cx="5327073" cy="4932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sv-SE" dirty="0"/>
              <a:t>An international method for benchmarking sustainability policies of financial instituions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sv-SE" dirty="0"/>
              <a:t>Reference to compair with actual investment practice of the FI’s</a:t>
            </a:r>
          </a:p>
          <a:p>
            <a:pPr>
              <a:buClr>
                <a:schemeClr val="dk1"/>
              </a:buClr>
              <a:buSzPts val="2800"/>
            </a:pPr>
            <a:r>
              <a:rPr lang="en-US" dirty="0"/>
              <a:t>Provides online information for consumers </a:t>
            </a:r>
            <a:r>
              <a:rPr lang="en-US" dirty="0">
                <a:highlight>
                  <a:srgbClr val="FFFF00"/>
                </a:highlight>
              </a:rPr>
              <a:t>and investors </a:t>
            </a:r>
            <a:r>
              <a:rPr lang="en-US" dirty="0"/>
              <a:t>to make informed choices and voice concerns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sv-SE" dirty="0"/>
              <a:t>Used by national CSO coalitions in all parts of the world</a:t>
            </a:r>
            <a:endParaRPr dirty="0"/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4988" y="4095654"/>
            <a:ext cx="2664296" cy="139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15854" y="74243"/>
            <a:ext cx="1558983" cy="87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Afbeeldingsresultaat voor eerlijke geldwijzer">
            <a:extLst>
              <a:ext uri="{FF2B5EF4-FFF2-40B4-BE49-F238E27FC236}">
                <a16:creationId xmlns="" xmlns:a16="http://schemas.microsoft.com/office/drawing/2014/main" id="{77B22CA1-067A-47B3-9A09-5AD87631B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449" y="3834917"/>
            <a:ext cx="2192388" cy="131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D00D89-18A7-4524-8EF1-D87AC4C8F4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5830" y="4685217"/>
            <a:ext cx="1557387" cy="2072936"/>
          </a:xfrm>
          <a:prstGeom prst="rect">
            <a:avLst/>
          </a:prstGeom>
        </p:spPr>
      </p:pic>
      <p:pic>
        <p:nvPicPr>
          <p:cNvPr id="10" name="Picture 9" descr="Afbeeldingsresultaat voor eerlijke geldwijzer">
            <a:extLst>
              <a:ext uri="{FF2B5EF4-FFF2-40B4-BE49-F238E27FC236}">
                <a16:creationId xmlns="" xmlns:a16="http://schemas.microsoft.com/office/drawing/2014/main" id="{27EC3423-FEEF-4E03-B28F-201481B65F22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449" y="1348238"/>
            <a:ext cx="1697630" cy="2191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"/>
          <p:cNvSpPr txBox="1">
            <a:spLocks noGrp="1"/>
          </p:cNvSpPr>
          <p:nvPr>
            <p:ph type="title"/>
          </p:nvPr>
        </p:nvSpPr>
        <p:spPr>
          <a:xfrm>
            <a:off x="758301" y="40165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sv-SE" b="1" dirty="0"/>
              <a:t>11 countries have launched national guides</a:t>
            </a:r>
            <a:r>
              <a:rPr lang="sv-SE" sz="3200" b="1" dirty="0"/>
              <a:t> </a:t>
            </a:r>
            <a:br>
              <a:rPr lang="sv-SE" sz="3200" b="1" dirty="0"/>
            </a:br>
            <a:endParaRPr dirty="0"/>
          </a:p>
        </p:txBody>
      </p:sp>
      <p:pic>
        <p:nvPicPr>
          <p:cNvPr id="153" name="Google Shape;15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3117" y="2371983"/>
            <a:ext cx="4877305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7" descr="C:\Users\jacob.konig\Dropbox\1. Fair Finance Guide\3. Kommunikation\1. Webb\Logotyper\Fair Finance Guide - 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49459" y="5257912"/>
            <a:ext cx="2101787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7"/>
          <p:cNvPicPr preferRelativeResize="0"/>
          <p:nvPr/>
        </p:nvPicPr>
        <p:blipFill rotWithShape="1">
          <a:blip r:embed="rId5">
            <a:alphaModFix/>
          </a:blip>
          <a:srcRect b="2233"/>
          <a:stretch/>
        </p:blipFill>
        <p:spPr>
          <a:xfrm>
            <a:off x="9371437" y="4053623"/>
            <a:ext cx="2232248" cy="98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1281" y="1911033"/>
            <a:ext cx="2304256" cy="1083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3982" y="2868451"/>
            <a:ext cx="2200563" cy="1083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7"/>
          <p:cNvPicPr preferRelativeResize="0"/>
          <p:nvPr/>
        </p:nvPicPr>
        <p:blipFill rotWithShape="1">
          <a:blip r:embed="rId8">
            <a:alphaModFix/>
          </a:blip>
          <a:srcRect r="644"/>
          <a:stretch/>
        </p:blipFill>
        <p:spPr>
          <a:xfrm>
            <a:off x="1281017" y="4135888"/>
            <a:ext cx="2200563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87548" y="1615947"/>
            <a:ext cx="2246536" cy="981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20380" y="5459739"/>
            <a:ext cx="2351239" cy="996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CFF0EC9-CD11-4646-B9A1-7F13A0AB47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96137" y="5193114"/>
            <a:ext cx="2351240" cy="10350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72024B5-6954-4AC0-923A-44F84501F4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29587" y="1993127"/>
            <a:ext cx="2300191" cy="1035086"/>
          </a:xfrm>
          <a:prstGeom prst="rect">
            <a:avLst/>
          </a:prstGeom>
        </p:spPr>
      </p:pic>
      <p:pic>
        <p:nvPicPr>
          <p:cNvPr id="163" name="Google Shape;163;p1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583343" y="1580983"/>
            <a:ext cx="2047008" cy="839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756958" y="3006070"/>
            <a:ext cx="2210396" cy="1003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1FD8DA7-571A-4EF4-859D-C47F909A8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062" y="2258984"/>
            <a:ext cx="1733550" cy="1085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3EEFD3-3814-46B5-B837-C7FC2E990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13" y="119956"/>
            <a:ext cx="2770753" cy="534493"/>
          </a:xfrm>
        </p:spPr>
        <p:txBody>
          <a:bodyPr>
            <a:normAutofit fontScale="90000"/>
          </a:bodyPr>
          <a:lstStyle/>
          <a:p>
            <a:pPr indent="-228600"/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46 organizations involved globally – network with national focus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dirty="0"/>
              <a:t/>
            </a:r>
            <a:br>
              <a:rPr lang="en-US" dirty="0"/>
            </a:br>
            <a:endParaRPr lang="aa-ET" dirty="0"/>
          </a:p>
        </p:txBody>
      </p:sp>
      <p:pic>
        <p:nvPicPr>
          <p:cNvPr id="5" name="Bildobjekt 15">
            <a:extLst>
              <a:ext uri="{FF2B5EF4-FFF2-40B4-BE49-F238E27FC236}">
                <a16:creationId xmlns="" xmlns:a16="http://schemas.microsoft.com/office/drawing/2014/main" id="{7188A250-3A53-457D-8BE2-A11E37CE7D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8845" y="1376501"/>
            <a:ext cx="1541440" cy="623916"/>
          </a:xfrm>
          <a:prstGeom prst="rect">
            <a:avLst/>
          </a:prstGeom>
        </p:spPr>
      </p:pic>
      <p:pic>
        <p:nvPicPr>
          <p:cNvPr id="6" name="Bildobjekt 35">
            <a:extLst>
              <a:ext uri="{FF2B5EF4-FFF2-40B4-BE49-F238E27FC236}">
                <a16:creationId xmlns="" xmlns:a16="http://schemas.microsoft.com/office/drawing/2014/main" id="{B9FC58F7-E53D-478D-909F-36BF73AB8DB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37214" y="513099"/>
            <a:ext cx="1626336" cy="6801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BBC6FC1-9C2A-40EF-BFA3-325180F90F7C}"/>
              </a:ext>
            </a:extLst>
          </p:cNvPr>
          <p:cNvPicPr/>
          <p:nvPr/>
        </p:nvPicPr>
        <p:blipFill>
          <a:blip r:embed="rId5" cstate="print"/>
          <a:srcRect l="15139" t="15914" r="60324" b="66150"/>
          <a:stretch>
            <a:fillRect/>
          </a:stretch>
        </p:blipFill>
        <p:spPr bwMode="auto">
          <a:xfrm>
            <a:off x="8285698" y="2065739"/>
            <a:ext cx="1404793" cy="50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01FE4D6-6619-46BD-BEFF-E13E93DC0474}"/>
              </a:ext>
            </a:extLst>
          </p:cNvPr>
          <p:cNvPicPr/>
          <p:nvPr/>
        </p:nvPicPr>
        <p:blipFill>
          <a:blip r:embed="rId6" cstate="print"/>
          <a:srcRect l="13918" t="13978" r="62411" b="68172"/>
          <a:stretch>
            <a:fillRect/>
          </a:stretch>
        </p:blipFill>
        <p:spPr bwMode="auto">
          <a:xfrm>
            <a:off x="9779974" y="1283660"/>
            <a:ext cx="1152127" cy="430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Afbeeldingsresultaat voor vrede belgie">
            <a:extLst>
              <a:ext uri="{FF2B5EF4-FFF2-40B4-BE49-F238E27FC236}">
                <a16:creationId xmlns="" xmlns:a16="http://schemas.microsoft.com/office/drawing/2014/main" id="{53E32452-9FCB-4183-8ED1-C08AFDC9F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594" y="4860536"/>
            <a:ext cx="1837425" cy="53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fbeeldingsresultaat voor cncd belgie">
            <a:extLst>
              <a:ext uri="{FF2B5EF4-FFF2-40B4-BE49-F238E27FC236}">
                <a16:creationId xmlns="" xmlns:a16="http://schemas.microsoft.com/office/drawing/2014/main" id="{3C5F5EF2-BA7A-47AB-8BFC-9AAFCBCBD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82" y="3115353"/>
            <a:ext cx="1355294" cy="62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fbeeldingsresultaat voor sudwind institute germany">
            <a:extLst>
              <a:ext uri="{FF2B5EF4-FFF2-40B4-BE49-F238E27FC236}">
                <a16:creationId xmlns="" xmlns:a16="http://schemas.microsoft.com/office/drawing/2014/main" id="{187B1A2D-5F98-4452-9762-6BDBE58B1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227" y="2827751"/>
            <a:ext cx="1018468" cy="130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fbeeldingsresultaat voor Verbraucherzentrale Bremen">
            <a:extLst>
              <a:ext uri="{FF2B5EF4-FFF2-40B4-BE49-F238E27FC236}">
                <a16:creationId xmlns="" xmlns:a16="http://schemas.microsoft.com/office/drawing/2014/main" id="{A3AA3814-6A6A-4FBF-A46F-0F5979E1A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494" y="4568470"/>
            <a:ext cx="2402296" cy="126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ildobjekt 3">
            <a:extLst>
              <a:ext uri="{FF2B5EF4-FFF2-40B4-BE49-F238E27FC236}">
                <a16:creationId xmlns="" xmlns:a16="http://schemas.microsoft.com/office/drawing/2014/main" id="{81A1BC08-0506-4A6D-8E79-AE0B3D9D4BE6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94956" y="3973484"/>
            <a:ext cx="1045242" cy="816148"/>
          </a:xfrm>
          <a:prstGeom prst="rect">
            <a:avLst/>
          </a:prstGeom>
        </p:spPr>
      </p:pic>
      <p:pic>
        <p:nvPicPr>
          <p:cNvPr id="14" name="Bildobjekt 7">
            <a:extLst>
              <a:ext uri="{FF2B5EF4-FFF2-40B4-BE49-F238E27FC236}">
                <a16:creationId xmlns="" xmlns:a16="http://schemas.microsoft.com/office/drawing/2014/main" id="{E59B5A43-EEE6-4768-A79D-8FBEB03E3D27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796270" y="4913904"/>
            <a:ext cx="1584176" cy="1053065"/>
          </a:xfrm>
          <a:prstGeom prst="rect">
            <a:avLst/>
          </a:prstGeom>
        </p:spPr>
      </p:pic>
      <p:pic>
        <p:nvPicPr>
          <p:cNvPr id="15" name="Picture 2" descr="Afbeeldingsresultaat voor conectas human rights brazil">
            <a:extLst>
              <a:ext uri="{FF2B5EF4-FFF2-40B4-BE49-F238E27FC236}">
                <a16:creationId xmlns="" xmlns:a16="http://schemas.microsoft.com/office/drawing/2014/main" id="{9E34E019-18D0-4610-ADC1-461E460D2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911" y="265897"/>
            <a:ext cx="1743579" cy="76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Afbeeldingsresultaat voor Instituto Defesa Coletiva (Collective Defense Institute);">
            <a:extLst>
              <a:ext uri="{FF2B5EF4-FFF2-40B4-BE49-F238E27FC236}">
                <a16:creationId xmlns="" xmlns:a16="http://schemas.microsoft.com/office/drawing/2014/main" id="{A729C7B5-DA1A-4090-A651-90F364567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743" y="2779255"/>
            <a:ext cx="1219588" cy="121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ildobjekt 26">
            <a:extLst>
              <a:ext uri="{FF2B5EF4-FFF2-40B4-BE49-F238E27FC236}">
                <a16:creationId xmlns="" xmlns:a16="http://schemas.microsoft.com/office/drawing/2014/main" id="{18D8E695-C008-444E-B91C-ED633658D5BC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55880" y="697221"/>
            <a:ext cx="1406319" cy="727702"/>
          </a:xfrm>
          <a:prstGeom prst="rect">
            <a:avLst/>
          </a:prstGeom>
        </p:spPr>
      </p:pic>
      <p:pic>
        <p:nvPicPr>
          <p:cNvPr id="19" name="Picture 16" descr="TuK INDONESIA">
            <a:extLst>
              <a:ext uri="{FF2B5EF4-FFF2-40B4-BE49-F238E27FC236}">
                <a16:creationId xmlns="" xmlns:a16="http://schemas.microsoft.com/office/drawing/2014/main" id="{2F845795-0083-4947-8E25-C2B95D321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283336" y="2131978"/>
            <a:ext cx="1723443" cy="533809"/>
          </a:xfrm>
          <a:prstGeom prst="rect">
            <a:avLst/>
          </a:prstGeom>
          <a:noFill/>
        </p:spPr>
      </p:pic>
      <p:pic>
        <p:nvPicPr>
          <p:cNvPr id="20" name="Bildobjekt 25">
            <a:extLst>
              <a:ext uri="{FF2B5EF4-FFF2-40B4-BE49-F238E27FC236}">
                <a16:creationId xmlns="" xmlns:a16="http://schemas.microsoft.com/office/drawing/2014/main" id="{178CF640-F554-40FB-A60A-2E33A7A6B98D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704211" y="2996963"/>
            <a:ext cx="1302568" cy="1031200"/>
          </a:xfrm>
          <a:prstGeom prst="rect">
            <a:avLst/>
          </a:prstGeom>
        </p:spPr>
      </p:pic>
      <p:pic>
        <p:nvPicPr>
          <p:cNvPr id="21" name="Bildobjekt 28">
            <a:extLst>
              <a:ext uri="{FF2B5EF4-FFF2-40B4-BE49-F238E27FC236}">
                <a16:creationId xmlns="" xmlns:a16="http://schemas.microsoft.com/office/drawing/2014/main" id="{F2A290DD-693D-4560-BAE7-C5196E3450E9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67352" y="5917568"/>
            <a:ext cx="1409328" cy="574171"/>
          </a:xfrm>
          <a:prstGeom prst="rect">
            <a:avLst/>
          </a:prstGeom>
        </p:spPr>
      </p:pic>
      <p:pic>
        <p:nvPicPr>
          <p:cNvPr id="22" name="Bildobjekt 30">
            <a:extLst>
              <a:ext uri="{FF2B5EF4-FFF2-40B4-BE49-F238E27FC236}">
                <a16:creationId xmlns="" xmlns:a16="http://schemas.microsoft.com/office/drawing/2014/main" id="{4A781991-D302-4C01-B32D-BBC97E1DC8CE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127283" y="1780330"/>
            <a:ext cx="1368152" cy="898786"/>
          </a:xfrm>
          <a:prstGeom prst="rect">
            <a:avLst/>
          </a:prstGeom>
        </p:spPr>
      </p:pic>
      <p:pic>
        <p:nvPicPr>
          <p:cNvPr id="23" name="Bildobjekt 29">
            <a:extLst>
              <a:ext uri="{FF2B5EF4-FFF2-40B4-BE49-F238E27FC236}">
                <a16:creationId xmlns="" xmlns:a16="http://schemas.microsoft.com/office/drawing/2014/main" id="{1C0103FD-0E53-4B6B-8864-0F30E8DF8D08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6903227" y="1774988"/>
            <a:ext cx="936104" cy="823126"/>
          </a:xfrm>
          <a:prstGeom prst="rect">
            <a:avLst/>
          </a:prstGeom>
        </p:spPr>
      </p:pic>
      <p:pic>
        <p:nvPicPr>
          <p:cNvPr id="24" name="Bildobjekt 27">
            <a:extLst>
              <a:ext uri="{FF2B5EF4-FFF2-40B4-BE49-F238E27FC236}">
                <a16:creationId xmlns="" xmlns:a16="http://schemas.microsoft.com/office/drawing/2014/main" id="{875A3EB8-E231-4AF7-AAE6-2913B185512D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6939328" y="4113602"/>
            <a:ext cx="1018467" cy="765312"/>
          </a:xfrm>
          <a:prstGeom prst="rect">
            <a:avLst/>
          </a:prstGeom>
        </p:spPr>
      </p:pic>
      <p:pic>
        <p:nvPicPr>
          <p:cNvPr id="25" name="Picture 2" descr="Afbeeldingsresultaat voor Lokataru - human rights and law;">
            <a:extLst>
              <a:ext uri="{FF2B5EF4-FFF2-40B4-BE49-F238E27FC236}">
                <a16:creationId xmlns="" xmlns:a16="http://schemas.microsoft.com/office/drawing/2014/main" id="{F41D288C-A918-4BDE-AFBE-B419A2D1D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345" y="2982619"/>
            <a:ext cx="1185489" cy="83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Geen fotobeschrijving beschikbaar.">
            <a:extLst>
              <a:ext uri="{FF2B5EF4-FFF2-40B4-BE49-F238E27FC236}">
                <a16:creationId xmlns="" xmlns:a16="http://schemas.microsoft.com/office/drawing/2014/main" id="{EBF4E5BC-7463-45CA-AEBB-68F79392D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815" y="348898"/>
            <a:ext cx="1109676" cy="100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Afbeeldingsresultaat voor Kemitraan">
            <a:extLst>
              <a:ext uri="{FF2B5EF4-FFF2-40B4-BE49-F238E27FC236}">
                <a16:creationId xmlns="" xmlns:a16="http://schemas.microsoft.com/office/drawing/2014/main" id="{9AD4CCF7-18BB-4084-8124-7ED08347B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406" y="5140769"/>
            <a:ext cx="1018467" cy="101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Bildobjekt 36">
            <a:extLst>
              <a:ext uri="{FF2B5EF4-FFF2-40B4-BE49-F238E27FC236}">
                <a16:creationId xmlns="" xmlns:a16="http://schemas.microsoft.com/office/drawing/2014/main" id="{92C1B608-2115-4EC7-A91C-E475EE98027F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643356" y="3686884"/>
            <a:ext cx="1451587" cy="623917"/>
          </a:xfrm>
          <a:prstGeom prst="rect">
            <a:avLst/>
          </a:prstGeom>
        </p:spPr>
      </p:pic>
      <p:pic>
        <p:nvPicPr>
          <p:cNvPr id="29" name="Bildobjekt 24">
            <a:extLst>
              <a:ext uri="{FF2B5EF4-FFF2-40B4-BE49-F238E27FC236}">
                <a16:creationId xmlns="" xmlns:a16="http://schemas.microsoft.com/office/drawing/2014/main" id="{491744EE-BFC9-43B4-96A7-14F01AAEC8F2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2537214" y="5970920"/>
            <a:ext cx="1584176" cy="639328"/>
          </a:xfrm>
          <a:prstGeom prst="rect">
            <a:avLst/>
          </a:prstGeom>
        </p:spPr>
      </p:pic>
      <p:pic>
        <p:nvPicPr>
          <p:cNvPr id="31" name="Picture 4" descr="Afbeeldingsresultaat voor world animal protection den haag">
            <a:extLst>
              <a:ext uri="{FF2B5EF4-FFF2-40B4-BE49-F238E27FC236}">
                <a16:creationId xmlns="" xmlns:a16="http://schemas.microsoft.com/office/drawing/2014/main" id="{C7D4F19B-E76D-4639-AE3C-9FC2BA688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187" y="4196936"/>
            <a:ext cx="829629" cy="82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Bildobjekt 14">
            <a:extLst>
              <a:ext uri="{FF2B5EF4-FFF2-40B4-BE49-F238E27FC236}">
                <a16:creationId xmlns="" xmlns:a16="http://schemas.microsoft.com/office/drawing/2014/main" id="{C7F27F2C-0264-4940-8D5B-726AAA2DC352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0504456" y="1988900"/>
            <a:ext cx="1219588" cy="740812"/>
          </a:xfrm>
          <a:prstGeom prst="rect">
            <a:avLst/>
          </a:prstGeom>
        </p:spPr>
      </p:pic>
      <p:pic>
        <p:nvPicPr>
          <p:cNvPr id="33" name="Bildobjekt 13">
            <a:extLst>
              <a:ext uri="{FF2B5EF4-FFF2-40B4-BE49-F238E27FC236}">
                <a16:creationId xmlns="" xmlns:a16="http://schemas.microsoft.com/office/drawing/2014/main" id="{9DC5F09B-A8C7-4CFD-A043-76329C01D3A7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9012535" y="4480924"/>
            <a:ext cx="902813" cy="597883"/>
          </a:xfrm>
          <a:prstGeom prst="rect">
            <a:avLst/>
          </a:prstGeom>
        </p:spPr>
      </p:pic>
      <p:pic>
        <p:nvPicPr>
          <p:cNvPr id="34" name="Bildobjekt 9">
            <a:extLst>
              <a:ext uri="{FF2B5EF4-FFF2-40B4-BE49-F238E27FC236}">
                <a16:creationId xmlns="" xmlns:a16="http://schemas.microsoft.com/office/drawing/2014/main" id="{1832C7E0-C26F-4200-AA27-3315CFBF553A}"/>
              </a:ext>
            </a:extLst>
          </p:cNvPr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8220398" y="5931293"/>
            <a:ext cx="1243543" cy="405879"/>
          </a:xfrm>
          <a:prstGeom prst="rect">
            <a:avLst/>
          </a:prstGeom>
        </p:spPr>
      </p:pic>
      <p:pic>
        <p:nvPicPr>
          <p:cNvPr id="35" name="Bildobjekt 40" descr="Sveriges Konsumenter - Tillbaka till startsidan">
            <a:extLst>
              <a:ext uri="{FF2B5EF4-FFF2-40B4-BE49-F238E27FC236}">
                <a16:creationId xmlns="" xmlns:a16="http://schemas.microsoft.com/office/drawing/2014/main" id="{CEDB3517-F66F-4A65-ADB5-7019E05E95A7}"/>
              </a:ext>
            </a:extLst>
          </p:cNvPr>
          <p:cNvPicPr/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170" y="3837938"/>
            <a:ext cx="1671925" cy="36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6" descr="Afbeeldingsresultaat voor diakonia sweden">
            <a:extLst>
              <a:ext uri="{FF2B5EF4-FFF2-40B4-BE49-F238E27FC236}">
                <a16:creationId xmlns="" xmlns:a16="http://schemas.microsoft.com/office/drawing/2014/main" id="{096FACB5-3D05-4DE3-90E3-303DD93CB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324" y="1226244"/>
            <a:ext cx="1734007" cy="45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Bildobjekt 42">
            <a:extLst>
              <a:ext uri="{FF2B5EF4-FFF2-40B4-BE49-F238E27FC236}">
                <a16:creationId xmlns="" xmlns:a16="http://schemas.microsoft.com/office/drawing/2014/main" id="{342E581E-3577-470B-B0C4-10382DD33AC7}"/>
              </a:ext>
            </a:extLst>
          </p:cNvPr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6971200" y="5108169"/>
            <a:ext cx="1552284" cy="517436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="" xmlns:a16="http://schemas.microsoft.com/office/drawing/2014/main" id="{251CDFF7-F90D-4A0C-BB01-9287B69DDA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a-ET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9B92633-CC7C-4985-9292-3C5CDCC550A7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t="34809" b="16819"/>
          <a:stretch/>
        </p:blipFill>
        <p:spPr>
          <a:xfrm>
            <a:off x="9990494" y="289631"/>
            <a:ext cx="1733550" cy="5252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735B973-1A75-410C-A0D4-EF76406CF09D}"/>
              </a:ext>
            </a:extLst>
          </p:cNvPr>
          <p:cNvPicPr>
            <a:picLocks noChangeAspect="1"/>
          </p:cNvPicPr>
          <p:nvPr/>
        </p:nvPicPr>
        <p:blipFill rotWithShape="1">
          <a:blip r:embed="rId35"/>
          <a:srcRect l="17472" t="21926" r="18869" b="26623"/>
          <a:stretch/>
        </p:blipFill>
        <p:spPr>
          <a:xfrm>
            <a:off x="6372515" y="6023525"/>
            <a:ext cx="1243001" cy="6272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648EF52-7C59-41B8-9089-9799F7E3F71E}"/>
              </a:ext>
            </a:extLst>
          </p:cNvPr>
          <p:cNvPicPr>
            <a:picLocks noChangeAspect="1"/>
          </p:cNvPicPr>
          <p:nvPr/>
        </p:nvPicPr>
        <p:blipFill rotWithShape="1">
          <a:blip r:embed="rId36"/>
          <a:srcRect t="11408" b="14411"/>
          <a:stretch/>
        </p:blipFill>
        <p:spPr>
          <a:xfrm>
            <a:off x="9880956" y="2732180"/>
            <a:ext cx="1952625" cy="9044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093FF43-B282-465D-B31F-7AF99996C9CD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67352" y="4724776"/>
            <a:ext cx="1762125" cy="1104900"/>
          </a:xfrm>
          <a:prstGeom prst="rect">
            <a:avLst/>
          </a:prstGeom>
        </p:spPr>
      </p:pic>
      <p:pic>
        <p:nvPicPr>
          <p:cNvPr id="2049" name="Picture 2048">
            <a:extLst>
              <a:ext uri="{FF2B5EF4-FFF2-40B4-BE49-F238E27FC236}">
                <a16:creationId xmlns="" xmlns:a16="http://schemas.microsoft.com/office/drawing/2014/main" id="{608E7F04-1A34-4D8D-AAEF-93B6F7BC46EA}"/>
              </a:ext>
            </a:extLst>
          </p:cNvPr>
          <p:cNvPicPr>
            <a:picLocks noChangeAspect="1"/>
          </p:cNvPicPr>
          <p:nvPr/>
        </p:nvPicPr>
        <p:blipFill rotWithShape="1">
          <a:blip r:embed="rId38"/>
          <a:srcRect l="3997" r="49905" b="58922"/>
          <a:stretch/>
        </p:blipFill>
        <p:spPr>
          <a:xfrm>
            <a:off x="3492195" y="1242705"/>
            <a:ext cx="1723443" cy="660956"/>
          </a:xfrm>
          <a:prstGeom prst="rect">
            <a:avLst/>
          </a:prstGeom>
        </p:spPr>
      </p:pic>
      <p:pic>
        <p:nvPicPr>
          <p:cNvPr id="2051" name="Picture 2050">
            <a:extLst>
              <a:ext uri="{FF2B5EF4-FFF2-40B4-BE49-F238E27FC236}">
                <a16:creationId xmlns="" xmlns:a16="http://schemas.microsoft.com/office/drawing/2014/main" id="{77702F2D-59F3-4532-B146-D5A4B4220E0B}"/>
              </a:ext>
            </a:extLst>
          </p:cNvPr>
          <p:cNvPicPr>
            <a:picLocks noChangeAspect="1"/>
          </p:cNvPicPr>
          <p:nvPr/>
        </p:nvPicPr>
        <p:blipFill rotWithShape="1">
          <a:blip r:embed="rId38"/>
          <a:srcRect l="54056" r="2999" b="62078"/>
          <a:stretch/>
        </p:blipFill>
        <p:spPr>
          <a:xfrm>
            <a:off x="303934" y="2022533"/>
            <a:ext cx="1727658" cy="656583"/>
          </a:xfrm>
          <a:prstGeom prst="rect">
            <a:avLst/>
          </a:prstGeom>
        </p:spPr>
      </p:pic>
      <p:pic>
        <p:nvPicPr>
          <p:cNvPr id="2053" name="Picture 2052">
            <a:extLst>
              <a:ext uri="{FF2B5EF4-FFF2-40B4-BE49-F238E27FC236}">
                <a16:creationId xmlns="" xmlns:a16="http://schemas.microsoft.com/office/drawing/2014/main" id="{F1418464-8A62-4A7B-9698-AF7A371DF403}"/>
              </a:ext>
            </a:extLst>
          </p:cNvPr>
          <p:cNvPicPr>
            <a:picLocks noChangeAspect="1"/>
          </p:cNvPicPr>
          <p:nvPr/>
        </p:nvPicPr>
        <p:blipFill rotWithShape="1">
          <a:blip r:embed="rId38"/>
          <a:srcRect l="72208" t="43503" r="5952" b="7430"/>
          <a:stretch/>
        </p:blipFill>
        <p:spPr>
          <a:xfrm>
            <a:off x="4519692" y="5913294"/>
            <a:ext cx="786495" cy="760465"/>
          </a:xfrm>
          <a:prstGeom prst="rect">
            <a:avLst/>
          </a:prstGeom>
        </p:spPr>
      </p:pic>
      <p:pic>
        <p:nvPicPr>
          <p:cNvPr id="2055" name="Picture 2054">
            <a:extLst>
              <a:ext uri="{FF2B5EF4-FFF2-40B4-BE49-F238E27FC236}">
                <a16:creationId xmlns="" xmlns:a16="http://schemas.microsoft.com/office/drawing/2014/main" id="{D5BF1794-4FEF-404B-9AF3-0491E8CA75C8}"/>
              </a:ext>
            </a:extLst>
          </p:cNvPr>
          <p:cNvPicPr>
            <a:picLocks noChangeAspect="1"/>
          </p:cNvPicPr>
          <p:nvPr/>
        </p:nvPicPr>
        <p:blipFill rotWithShape="1">
          <a:blip r:embed="rId38"/>
          <a:srcRect l="5229" t="52084" r="61763" b="10115"/>
          <a:stretch/>
        </p:blipFill>
        <p:spPr>
          <a:xfrm>
            <a:off x="9758096" y="5898476"/>
            <a:ext cx="1591155" cy="784216"/>
          </a:xfrm>
          <a:prstGeom prst="rect">
            <a:avLst/>
          </a:prstGeom>
        </p:spPr>
      </p:pic>
      <p:pic>
        <p:nvPicPr>
          <p:cNvPr id="2057" name="Picture 2056">
            <a:extLst>
              <a:ext uri="{FF2B5EF4-FFF2-40B4-BE49-F238E27FC236}">
                <a16:creationId xmlns="" xmlns:a16="http://schemas.microsoft.com/office/drawing/2014/main" id="{D14C1F9E-0E18-406C-8A1C-6FAC7B86409A}"/>
              </a:ext>
            </a:extLst>
          </p:cNvPr>
          <p:cNvPicPr>
            <a:picLocks noChangeAspect="1"/>
          </p:cNvPicPr>
          <p:nvPr/>
        </p:nvPicPr>
        <p:blipFill rotWithShape="1">
          <a:blip r:embed="rId38"/>
          <a:srcRect l="44888" t="44958" r="33644" b="6472"/>
          <a:stretch/>
        </p:blipFill>
        <p:spPr>
          <a:xfrm>
            <a:off x="7507196" y="289631"/>
            <a:ext cx="1042511" cy="1015088"/>
          </a:xfrm>
          <a:prstGeom prst="rect">
            <a:avLst/>
          </a:prstGeom>
        </p:spPr>
      </p:pic>
      <p:pic>
        <p:nvPicPr>
          <p:cNvPr id="2059" name="Picture 2058">
            <a:extLst>
              <a:ext uri="{FF2B5EF4-FFF2-40B4-BE49-F238E27FC236}">
                <a16:creationId xmlns="" xmlns:a16="http://schemas.microsoft.com/office/drawing/2014/main" id="{9E558CD2-6296-4862-B535-E4E2EFA7A6D9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15481" y="4437910"/>
            <a:ext cx="1657350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35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67D4867-5BA7-4462-B2F6-A23F4A622A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892207-DA9A-4EB6-9A1E-A211E3AB5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91572"/>
            <a:ext cx="3363974" cy="451896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n-lt"/>
              </a:rPr>
              <a:t>FFI in short</a:t>
            </a:r>
            <a:endParaRPr lang="aa-ET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686F87B-0C2F-4E76-A10F-ADCC62EA1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890" y="835040"/>
            <a:ext cx="3949247" cy="6022959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Local coalitions in 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11</a:t>
            </a:r>
            <a:r>
              <a:rPr lang="en-US" sz="2000" dirty="0">
                <a:solidFill>
                  <a:schemeClr val="bg1"/>
                </a:solidFill>
              </a:rPr>
              <a:t> countries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Started with 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Bank Guides</a:t>
            </a:r>
            <a:r>
              <a:rPr lang="en-US" sz="2000" dirty="0">
                <a:solidFill>
                  <a:schemeClr val="bg1"/>
                </a:solidFill>
              </a:rPr>
              <a:t>, now also 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Insurance Guides </a:t>
            </a:r>
            <a:r>
              <a:rPr lang="en-US" sz="2000" dirty="0">
                <a:solidFill>
                  <a:schemeClr val="bg1"/>
                </a:solidFill>
              </a:rPr>
              <a:t>and 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Pension Guides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Policies of 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over 115 </a:t>
            </a:r>
            <a:r>
              <a:rPr lang="en-US" sz="2000" dirty="0">
                <a:solidFill>
                  <a:schemeClr val="bg1"/>
                </a:solidFill>
              </a:rPr>
              <a:t>FIs assessed on at least 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9 common themes </a:t>
            </a:r>
            <a:r>
              <a:rPr lang="en-US" sz="2000" dirty="0">
                <a:solidFill>
                  <a:schemeClr val="bg1"/>
                </a:solidFill>
              </a:rPr>
              <a:t>using a 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common methodology </a:t>
            </a:r>
          </a:p>
          <a:p>
            <a:r>
              <a:rPr lang="en-US" sz="2000" dirty="0">
                <a:solidFill>
                  <a:schemeClr val="bg1"/>
                </a:solidFill>
              </a:rPr>
              <a:t>All in 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 local languages </a:t>
            </a:r>
          </a:p>
          <a:p>
            <a:r>
              <a:rPr lang="en-US" sz="2000" dirty="0">
                <a:solidFill>
                  <a:schemeClr val="bg1"/>
                </a:solidFill>
              </a:rPr>
              <a:t>Campaigned with 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69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case studies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Over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one million </a:t>
            </a:r>
            <a:r>
              <a:rPr lang="en-US" sz="2000" dirty="0">
                <a:solidFill>
                  <a:schemeClr val="bg1"/>
                </a:solidFill>
              </a:rPr>
              <a:t>unique website visitors</a:t>
            </a:r>
          </a:p>
          <a:p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Improvement </a:t>
            </a:r>
            <a:r>
              <a:rPr lang="en-US" sz="2000" dirty="0">
                <a:solidFill>
                  <a:schemeClr val="bg1"/>
                </a:solidFill>
              </a:rPr>
              <a:t>of FI’s policies and practices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Increasing </a:t>
            </a: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leverage with regulators</a:t>
            </a:r>
          </a:p>
          <a:p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Engagement FI </a:t>
            </a:r>
            <a:r>
              <a:rPr lang="en-US" sz="2000" dirty="0">
                <a:solidFill>
                  <a:schemeClr val="bg1"/>
                </a:solidFill>
              </a:rPr>
              <a:t>with corporations &amp; divestments</a:t>
            </a:r>
          </a:p>
          <a:p>
            <a:r>
              <a:rPr lang="en-GB" sz="2000" b="1" u="sng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http://fairfinanceguide.org/</a:t>
            </a:r>
            <a:endParaRPr lang="en-GB" sz="2000" b="1" u="sng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114300" indent="0">
              <a:buNone/>
            </a:pPr>
            <a:endParaRPr lang="nl-NL" sz="2000" dirty="0"/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A construction site&#10;&#10;Description automatically generated">
            <a:extLst>
              <a:ext uri="{FF2B5EF4-FFF2-40B4-BE49-F238E27FC236}">
                <a16:creationId xmlns="" xmlns:a16="http://schemas.microsoft.com/office/drawing/2014/main" id="{7617C4FA-38A9-4C16-8565-8D8DA9019E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53" r="20150" b="-1"/>
          <a:stretch/>
        </p:blipFill>
        <p:spPr>
          <a:xfrm>
            <a:off x="5290197" y="1141419"/>
            <a:ext cx="6087611" cy="5410199"/>
          </a:xfrm>
          <a:prstGeom prst="rect">
            <a:avLst/>
          </a:prstGeom>
        </p:spPr>
      </p:pic>
      <p:pic>
        <p:nvPicPr>
          <p:cNvPr id="7" name="Picture 2" descr="Fair Finance Guide International">
            <a:extLst>
              <a:ext uri="{FF2B5EF4-FFF2-40B4-BE49-F238E27FC236}">
                <a16:creationId xmlns="" xmlns:a16="http://schemas.microsoft.com/office/drawing/2014/main" id="{487BB5B0-5CBC-4B84-985D-6F3EF9114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670" y="291043"/>
            <a:ext cx="171450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266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ake, table, indoor, sky&#10;&#10;Description automatically generated">
            <a:extLst>
              <a:ext uri="{FF2B5EF4-FFF2-40B4-BE49-F238E27FC236}">
                <a16:creationId xmlns="" xmlns:a16="http://schemas.microsoft.com/office/drawing/2014/main" id="{D3C0379B-9738-4CFE-9820-94D337C79E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01" r="32080" b="1"/>
          <a:stretch/>
        </p:blipFill>
        <p:spPr>
          <a:xfrm>
            <a:off x="0" y="2669772"/>
            <a:ext cx="12201168" cy="4093262"/>
          </a:xfrm>
          <a:custGeom>
            <a:avLst/>
            <a:gdLst>
              <a:gd name="connsiteX0" fmla="*/ 12201168 w 12201168"/>
              <a:gd name="connsiteY0" fmla="*/ 0 h 4093262"/>
              <a:gd name="connsiteX1" fmla="*/ 12201168 w 12201168"/>
              <a:gd name="connsiteY1" fmla="*/ 4093262 h 4093262"/>
              <a:gd name="connsiteX2" fmla="*/ 0 w 12201168"/>
              <a:gd name="connsiteY2" fmla="*/ 4093262 h 4093262"/>
              <a:gd name="connsiteX3" fmla="*/ 0 w 12201168"/>
              <a:gd name="connsiteY3" fmla="*/ 49771 h 4093262"/>
              <a:gd name="connsiteX4" fmla="*/ 344880 w 12201168"/>
              <a:gd name="connsiteY4" fmla="*/ 64399 h 4093262"/>
              <a:gd name="connsiteX5" fmla="*/ 9469555 w 12201168"/>
              <a:gd name="connsiteY5" fmla="*/ 167599 h 4093262"/>
              <a:gd name="connsiteX6" fmla="*/ 11750723 w 12201168"/>
              <a:gd name="connsiteY6" fmla="*/ 7961 h 409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2EA236-1804-4C54-B0D8-64920B8B73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3019" y="1478130"/>
            <a:ext cx="2227376" cy="85385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latin typeface="+mn-lt"/>
              </a:rPr>
              <a:t>National coalitions </a:t>
            </a:r>
            <a:br>
              <a:rPr lang="en-US" sz="2800" b="1" dirty="0">
                <a:latin typeface="+mn-lt"/>
              </a:rPr>
            </a:br>
            <a:r>
              <a:rPr lang="en-US" sz="2800" b="1" dirty="0">
                <a:latin typeface="+mn-lt"/>
              </a:rPr>
              <a:t>in an international network</a:t>
            </a:r>
            <a:endParaRPr lang="en-US" sz="3600" b="1" dirty="0">
              <a:latin typeface="+mn-lt"/>
            </a:endParaRPr>
          </a:p>
        </p:txBody>
      </p:sp>
      <p:pic>
        <p:nvPicPr>
          <p:cNvPr id="5" name="Picture 15" descr="OX_VL_W.eps">
            <a:extLst>
              <a:ext uri="{FF2B5EF4-FFF2-40B4-BE49-F238E27FC236}">
                <a16:creationId xmlns="" xmlns:a16="http://schemas.microsoft.com/office/drawing/2014/main" id="{C5C01E4F-4363-47EF-AD85-508B38C37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837" y="94966"/>
            <a:ext cx="767317" cy="85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Fair Finance Guide International">
            <a:extLst>
              <a:ext uri="{FF2B5EF4-FFF2-40B4-BE49-F238E27FC236}">
                <a16:creationId xmlns="" xmlns:a16="http://schemas.microsoft.com/office/drawing/2014/main" id="{C637EB2D-4CA6-4EC5-AC1F-CFEDBCC5B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87" y="248874"/>
            <a:ext cx="171450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307C696-BFD5-4E53-B38F-007DC381A1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63121" y="248874"/>
            <a:ext cx="8944033" cy="3757506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114300" indent="0">
              <a:buNone/>
            </a:pPr>
            <a:r>
              <a:rPr lang="en-US" sz="2400" b="1" dirty="0"/>
              <a:t>At national level: </a:t>
            </a:r>
          </a:p>
          <a:p>
            <a:r>
              <a:rPr lang="en-US" sz="2400" dirty="0"/>
              <a:t>Dedicated civil society organizations -&gt; a coalition</a:t>
            </a:r>
          </a:p>
          <a:p>
            <a:r>
              <a:rPr lang="en-US" sz="2400" dirty="0"/>
              <a:t>With a variety of expertise </a:t>
            </a:r>
          </a:p>
          <a:p>
            <a:pPr lvl="1"/>
            <a:r>
              <a:rPr lang="en-US" sz="2000" dirty="0"/>
              <a:t>On topics: human rights, inequality, climate, consumers, environment, etc.</a:t>
            </a:r>
          </a:p>
          <a:p>
            <a:pPr lvl="1"/>
            <a:r>
              <a:rPr lang="en-US" sz="2000" dirty="0"/>
              <a:t>On skills: research, advocacy, lobby and campaigning skills</a:t>
            </a:r>
            <a:endParaRPr lang="en-US" dirty="0"/>
          </a:p>
          <a:p>
            <a:pPr marL="114300" indent="0">
              <a:buNone/>
            </a:pPr>
            <a:r>
              <a:rPr lang="en-US" sz="2400" b="1" dirty="0"/>
              <a:t>At international level:</a:t>
            </a:r>
          </a:p>
          <a:p>
            <a:r>
              <a:rPr lang="en-US" sz="2400" dirty="0"/>
              <a:t>Well developed, robust and tested research methodology</a:t>
            </a:r>
          </a:p>
          <a:p>
            <a:r>
              <a:rPr lang="en-US" sz="2400" dirty="0"/>
              <a:t>Support and quality control of research</a:t>
            </a:r>
          </a:p>
          <a:p>
            <a:r>
              <a:rPr lang="en-US" sz="2400" dirty="0"/>
              <a:t>Coordination for coherence and collaboration amongst countries</a:t>
            </a:r>
          </a:p>
          <a:p>
            <a:r>
              <a:rPr lang="en-US" sz="2400" dirty="0"/>
              <a:t>Linking to other CS initiatives influencing the financial sector worldwide</a:t>
            </a:r>
          </a:p>
          <a:p>
            <a:pPr marL="0" indent="0">
              <a:buNone/>
            </a:pP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2273701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892207-DA9A-4EB6-9A1E-A211E3AB5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0429" y="700322"/>
            <a:ext cx="5318516" cy="46765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Campaign toolbox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686F87B-0C2F-4E76-A10F-ADCC62EA1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22114" y="1254999"/>
            <a:ext cx="7507850" cy="523759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200" b="1" dirty="0"/>
              <a:t>Beyond policy into practice and change</a:t>
            </a:r>
          </a:p>
          <a:p>
            <a:pPr marL="0" indent="0">
              <a:buNone/>
            </a:pPr>
            <a:endParaRPr lang="en-US" sz="2400" b="1" dirty="0"/>
          </a:p>
          <a:p>
            <a:pPr marL="430212"/>
            <a:r>
              <a:rPr lang="en-US" sz="2400" dirty="0"/>
              <a:t>Policy assessments: work as the carrot: race to the top </a:t>
            </a:r>
          </a:p>
          <a:p>
            <a:pPr marL="430212"/>
            <a:endParaRPr lang="en-US" sz="2400" dirty="0"/>
          </a:p>
          <a:p>
            <a:pPr marL="430212"/>
            <a:r>
              <a:rPr lang="en-US" sz="2400" dirty="0"/>
              <a:t>Case studies &amp; Quick Intervention Cases </a:t>
            </a:r>
          </a:p>
          <a:p>
            <a:pPr marL="201612" indent="0">
              <a:buNone/>
            </a:pPr>
            <a:r>
              <a:rPr lang="en-US" sz="2400" dirty="0"/>
              <a:t>=&gt; reveal the inconsistencies, where practice conflicts with words</a:t>
            </a:r>
            <a:endParaRPr lang="en-US" sz="2000" dirty="0"/>
          </a:p>
          <a:p>
            <a:pPr marL="201612" indent="0">
              <a:buNone/>
            </a:pPr>
            <a:endParaRPr lang="en-US" sz="2400" dirty="0"/>
          </a:p>
          <a:p>
            <a:pPr marL="544512" indent="-342900"/>
            <a:r>
              <a:rPr lang="en-US" sz="2400" dirty="0"/>
              <a:t>Engaging with regulators: up the level playing field</a:t>
            </a:r>
          </a:p>
          <a:p>
            <a:pPr marL="0"/>
            <a:endParaRPr lang="en-US" sz="1600" i="1" dirty="0"/>
          </a:p>
          <a:p>
            <a:pPr marL="0"/>
            <a:endParaRPr lang="en-US" sz="1600" i="1" dirty="0"/>
          </a:p>
          <a:p>
            <a:pPr marL="0"/>
            <a:endParaRPr lang="en-US" sz="1600" i="1" dirty="0"/>
          </a:p>
        </p:txBody>
      </p:sp>
      <p:sp>
        <p:nvSpPr>
          <p:cNvPr id="14" name="Freeform 6">
            <a:extLst>
              <a:ext uri="{FF2B5EF4-FFF2-40B4-BE49-F238E27FC236}">
                <a16:creationId xmlns="" xmlns:a16="http://schemas.microsoft.com/office/drawing/2014/main" id="{A9616D99-AEFB-4C95-84EF-5DEC698D92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5" name="Freeform 6">
            <a:extLst>
              <a:ext uri="{FF2B5EF4-FFF2-40B4-BE49-F238E27FC236}">
                <a16:creationId xmlns="" xmlns:a16="http://schemas.microsoft.com/office/drawing/2014/main" id="{D0F97023-F626-4FC5-8C2D-753B5C7F46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Picture 2" descr="Fair Finance Guide International">
            <a:extLst>
              <a:ext uri="{FF2B5EF4-FFF2-40B4-BE49-F238E27FC236}">
                <a16:creationId xmlns="" xmlns:a16="http://schemas.microsoft.com/office/drawing/2014/main" id="{294DC839-6489-44B4-83A4-D75B90A03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23945" y="568653"/>
            <a:ext cx="2130000" cy="87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768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34B6E364B6314BA7F1DE32E590DDE5" ma:contentTypeVersion="12" ma:contentTypeDescription="Create a new document." ma:contentTypeScope="" ma:versionID="fe186a7e0c4e7d60974e8b30b0896e87">
  <xsd:schema xmlns:xsd="http://www.w3.org/2001/XMLSchema" xmlns:xs="http://www.w3.org/2001/XMLSchema" xmlns:p="http://schemas.microsoft.com/office/2006/metadata/properties" xmlns:ns3="dea67d09-b4b5-4955-b4a4-e0ffa0d795d7" xmlns:ns4="be792033-43e1-40c7-bb72-02cfea95a43b" targetNamespace="http://schemas.microsoft.com/office/2006/metadata/properties" ma:root="true" ma:fieldsID="d4592d0d3ec473b4c675db57ff119b75" ns3:_="" ns4:_="">
    <xsd:import namespace="dea67d09-b4b5-4955-b4a4-e0ffa0d795d7"/>
    <xsd:import namespace="be792033-43e1-40c7-bb72-02cfea95a43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a67d09-b4b5-4955-b4a4-e0ffa0d795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792033-43e1-40c7-bb72-02cfea95a43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9E2A12-03E0-4939-9600-8857690914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D1C5D2-0D6C-4B84-9AA6-55798169734F}">
  <ds:schemaRefs>
    <ds:schemaRef ds:uri="http://schemas.openxmlformats.org/package/2006/metadata/core-properties"/>
    <ds:schemaRef ds:uri="be792033-43e1-40c7-bb72-02cfea95a43b"/>
    <ds:schemaRef ds:uri="http://purl.org/dc/elements/1.1/"/>
    <ds:schemaRef ds:uri="http://schemas.microsoft.com/office/2006/metadata/properties"/>
    <ds:schemaRef ds:uri="http://schemas.microsoft.com/office/2006/documentManagement/types"/>
    <ds:schemaRef ds:uri="dea67d09-b4b5-4955-b4a4-e0ffa0d795d7"/>
    <ds:schemaRef ds:uri="http://purl.org/dc/terms/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C9F2133-827F-44F8-A4F1-7737E9F155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a67d09-b4b5-4955-b4a4-e0ffa0d795d7"/>
    <ds:schemaRef ds:uri="be792033-43e1-40c7-bb72-02cfea95a4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472</Words>
  <Application>Microsoft Office PowerPoint</Application>
  <PresentationFormat>Widescreen</PresentationFormat>
  <Paragraphs>78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Fair Finance Guide International   May 2020</vt:lpstr>
      <vt:lpstr>                  Fair Finance Guide                   2014: Funded     2020: 11 guides, 14 countries </vt:lpstr>
      <vt:lpstr>FFI pathway of change</vt:lpstr>
      <vt:lpstr>FFGuide in brief</vt:lpstr>
      <vt:lpstr>11 countries have launched national guides  </vt:lpstr>
      <vt:lpstr>      46 organizations involved globally – network with national focus  </vt:lpstr>
      <vt:lpstr>FFI in short</vt:lpstr>
      <vt:lpstr>National coalitions  in an international network</vt:lpstr>
      <vt:lpstr>Campaign toolbox</vt:lpstr>
      <vt:lpstr>Campaign successes FFI:</vt:lpstr>
      <vt:lpstr>FFG coalition in South Africa?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Fair Finance Guide International 2020 - 2023</dc:title>
  <dc:creator>Hilde Eugelink</dc:creator>
  <cp:lastModifiedBy>Danjelle Midgley</cp:lastModifiedBy>
  <cp:revision>15</cp:revision>
  <dcterms:created xsi:type="dcterms:W3CDTF">2019-06-11T06:07:27Z</dcterms:created>
  <dcterms:modified xsi:type="dcterms:W3CDTF">2020-05-27T12:00:31Z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0x0101002C34B6E364B6314BA7F1DE32E590DDE5</vt:lpwstr>
  </property>
</Properties>
</file>