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48" r:id="rId1"/>
    <p:sldMasterId id="2147483651" r:id="rId2"/>
  </p:sldMasterIdLst>
  <p:notesMasterIdLst>
    <p:notesMasterId r:id="rId10"/>
  </p:notesMasterIdLst>
  <p:handoutMasterIdLst>
    <p:handoutMasterId r:id="rId11"/>
  </p:handoutMasterIdLst>
  <p:sldIdLst>
    <p:sldId id="256" r:id="rId3"/>
    <p:sldId id="324" r:id="rId4"/>
    <p:sldId id="377" r:id="rId5"/>
    <p:sldId id="379" r:id="rId6"/>
    <p:sldId id="426" r:id="rId7"/>
    <p:sldId id="435" r:id="rId8"/>
    <p:sldId id="293" r:id="rId9"/>
  </p:sldIdLst>
  <p:sldSz cx="9144000" cy="6858000" type="screen4x3"/>
  <p:notesSz cx="7315200" cy="96012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ristel Verhoef" initials="K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5855"/>
    <a:srgbClr val="9FCB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735" autoAdjust="0"/>
    <p:restoredTop sz="92949" autoAdjust="0"/>
  </p:normalViewPr>
  <p:slideViewPr>
    <p:cSldViewPr>
      <p:cViewPr varScale="1">
        <p:scale>
          <a:sx n="65" d="100"/>
          <a:sy n="65" d="100"/>
        </p:scale>
        <p:origin x="74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1662" y="-72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946EDC3-8BE2-4622-B211-1F2300DA4C3E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D5CF84C-97E2-416A-B5C0-75042B838D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520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9A6D4CD-F65C-46D4-85D3-FA894BDA45DA}" type="datetimeFigureOut">
              <a:rPr lang="nl-NL" smtClean="0"/>
              <a:t>27-5-2020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nl-NL" dirty="0"/>
              <a:t>Profundo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5DC09DB-2A67-4448-A9C1-EFD751024F0B}" type="slidenum">
              <a:rPr lang="nl-NL" smtClean="0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09829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DC09DB-2A67-4448-A9C1-EFD751024F0B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1255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Our strongest features can be summarised in terms of expertise, people and competency. I would like to point out that we have grown in ten years from a one-men business to a small enterprise with 20 people who all have different backgrounds and nationality, amongst which are people from India and Indonesia. They also share a passion to built a sustainable and just world, determining our choice for projects that contribute to that one way or the other. </a:t>
            </a:r>
          </a:p>
        </p:txBody>
      </p:sp>
      <p:sp>
        <p:nvSpPr>
          <p:cNvPr id="29700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8A0668-9B4C-441E-8968-126F3D78DBE6}" type="slidenum">
              <a:rPr lang="nl-NL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66144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a-E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DC09DB-2A67-4448-A9C1-EFD751024F0B}" type="slidenum">
              <a:rPr lang="nl-NL" smtClean="0"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549571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DC09DB-2A67-4448-A9C1-EFD751024F0B}" type="slidenum">
              <a:rPr lang="nl-NL" smtClean="0"/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38585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1470025"/>
          </a:xfrm>
        </p:spPr>
        <p:txBody>
          <a:bodyPr/>
          <a:lstStyle>
            <a:lvl1pPr>
              <a:defRPr b="1">
                <a:solidFill>
                  <a:srgbClr val="9FCB3B"/>
                </a:solidFill>
              </a:defRPr>
            </a:lvl1pPr>
          </a:lstStyle>
          <a:p>
            <a:r>
              <a:rPr lang="en-GB" noProof="0" dirty="0" err="1"/>
              <a:t>Klik</a:t>
            </a:r>
            <a:r>
              <a:rPr lang="en-GB" noProof="0" dirty="0"/>
              <a:t> </a:t>
            </a:r>
            <a:r>
              <a:rPr lang="en-GB" noProof="0" dirty="0" err="1"/>
              <a:t>om</a:t>
            </a:r>
            <a:r>
              <a:rPr lang="en-GB" noProof="0" dirty="0"/>
              <a:t> de </a:t>
            </a:r>
            <a:r>
              <a:rPr lang="en-GB" noProof="0" dirty="0" err="1"/>
              <a:t>stijl</a:t>
            </a:r>
            <a:r>
              <a:rPr lang="en-GB" noProof="0" dirty="0"/>
              <a:t>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271924" y="2852936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rgbClr val="58585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err="1"/>
              <a:t>Klik</a:t>
            </a:r>
            <a:r>
              <a:rPr lang="en-GB" noProof="0" dirty="0"/>
              <a:t> </a:t>
            </a:r>
            <a:r>
              <a:rPr lang="en-GB" noProof="0" dirty="0" err="1"/>
              <a:t>om</a:t>
            </a:r>
            <a:r>
              <a:rPr lang="en-GB" noProof="0" dirty="0"/>
              <a:t> de </a:t>
            </a:r>
            <a:r>
              <a:rPr lang="en-GB" noProof="0" dirty="0" err="1"/>
              <a:t>ondertitelstijl</a:t>
            </a:r>
            <a:r>
              <a:rPr lang="en-GB" noProof="0" dirty="0"/>
              <a:t> van het model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</p:txBody>
      </p:sp>
      <p:pic>
        <p:nvPicPr>
          <p:cNvPr id="5" name="Afbeelding 4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5229200"/>
            <a:ext cx="5184576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41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08513"/>
          </a:xfrm>
        </p:spPr>
        <p:txBody>
          <a:bodyPr/>
          <a:lstStyle>
            <a:lvl1pPr marL="268288" indent="-268288">
              <a:tabLst>
                <a:tab pos="268288" algn="l"/>
              </a:tabLst>
              <a:defRPr sz="2400" b="1">
                <a:solidFill>
                  <a:srgbClr val="585855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defRPr>
            </a:lvl1pPr>
            <a:lvl2pPr marL="538163" indent="-269875">
              <a:buFont typeface="Arial" pitchFamily="34" charset="0"/>
              <a:buChar char="•"/>
              <a:tabLst>
                <a:tab pos="538163" algn="l"/>
              </a:tabLst>
              <a:defRPr sz="2200" b="1">
                <a:solidFill>
                  <a:srgbClr val="585855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defRPr>
            </a:lvl2pPr>
            <a:lvl3pPr marL="806450" indent="-268288">
              <a:tabLst>
                <a:tab pos="806450" algn="l"/>
              </a:tabLst>
              <a:defRPr sz="2000" b="1">
                <a:solidFill>
                  <a:srgbClr val="585855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defRPr>
            </a:lvl3pPr>
            <a:lvl4pPr marL="1076325" indent="-269875">
              <a:buFont typeface="Arial" pitchFamily="34" charset="0"/>
              <a:buChar char="•"/>
              <a:tabLst>
                <a:tab pos="1076325" algn="l"/>
              </a:tabLst>
              <a:defRPr sz="1800" b="1">
                <a:solidFill>
                  <a:srgbClr val="585855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defRPr>
            </a:lvl4pPr>
            <a:lvl5pPr>
              <a:defRPr>
                <a:solidFill>
                  <a:srgbClr val="585855"/>
                </a:solidFill>
              </a:defRPr>
            </a:lvl5pPr>
          </a:lstStyle>
          <a:p>
            <a:pPr lvl="0"/>
            <a:r>
              <a:rPr lang="en-GB" noProof="0" dirty="0" err="1"/>
              <a:t>Klik</a:t>
            </a:r>
            <a:r>
              <a:rPr lang="en-GB" noProof="0" dirty="0"/>
              <a:t> </a:t>
            </a:r>
            <a:r>
              <a:rPr lang="en-GB" noProof="0" dirty="0" err="1"/>
              <a:t>om</a:t>
            </a:r>
            <a:r>
              <a:rPr lang="en-GB" noProof="0" dirty="0"/>
              <a:t> de </a:t>
            </a:r>
            <a:r>
              <a:rPr lang="en-GB" noProof="0" dirty="0" err="1"/>
              <a:t>modelstijlen</a:t>
            </a:r>
            <a:r>
              <a:rPr lang="en-GB" noProof="0" dirty="0"/>
              <a:t>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  <a:p>
            <a:pPr lvl="1"/>
            <a:r>
              <a:rPr lang="en-GB" noProof="0" dirty="0" err="1"/>
              <a:t>Tweede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2"/>
            <a:r>
              <a:rPr lang="en-GB" noProof="0" dirty="0" err="1"/>
              <a:t>Derde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3"/>
            <a:r>
              <a:rPr lang="en-GB" noProof="0" dirty="0" err="1"/>
              <a:t>Vierde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1879848" cy="36512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467544" y="6313065"/>
            <a:ext cx="2133600" cy="365125"/>
          </a:xfrm>
        </p:spPr>
        <p:txBody>
          <a:bodyPr/>
          <a:lstStyle>
            <a:lvl1pPr>
              <a:defRPr>
                <a:solidFill>
                  <a:srgbClr val="9FCB3B"/>
                </a:solidFill>
              </a:defRPr>
            </a:lvl1pPr>
          </a:lstStyle>
          <a:p>
            <a:pPr algn="l"/>
            <a:fld id="{AB02A380-8CB6-43FB-84B2-3EBF544B4A01}" type="slidenum">
              <a:rPr lang="nl-NL" smtClean="0"/>
              <a:pPr algn="l"/>
              <a:t>‹#›</a:t>
            </a:fld>
            <a:endParaRPr lang="nl-NL" dirty="0"/>
          </a:p>
        </p:txBody>
      </p:sp>
      <p:cxnSp>
        <p:nvCxnSpPr>
          <p:cNvPr id="8" name="Rechte verbindingslijn 7"/>
          <p:cNvCxnSpPr/>
          <p:nvPr userDrawn="1"/>
        </p:nvCxnSpPr>
        <p:spPr>
          <a:xfrm>
            <a:off x="467544" y="1196752"/>
            <a:ext cx="8244122" cy="0"/>
          </a:xfrm>
          <a:prstGeom prst="line">
            <a:avLst/>
          </a:prstGeom>
          <a:ln w="19050">
            <a:solidFill>
              <a:srgbClr val="9FCB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9"/>
          <p:cNvCxnSpPr/>
          <p:nvPr userDrawn="1"/>
        </p:nvCxnSpPr>
        <p:spPr>
          <a:xfrm>
            <a:off x="467544" y="6093296"/>
            <a:ext cx="8244122" cy="0"/>
          </a:xfrm>
          <a:prstGeom prst="line">
            <a:avLst/>
          </a:prstGeom>
          <a:ln w="19050">
            <a:solidFill>
              <a:srgbClr val="9FCB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echte verbindingslijn 23"/>
          <p:cNvCxnSpPr/>
          <p:nvPr userDrawn="1"/>
        </p:nvCxnSpPr>
        <p:spPr>
          <a:xfrm>
            <a:off x="467544" y="260648"/>
            <a:ext cx="8244122" cy="0"/>
          </a:xfrm>
          <a:prstGeom prst="line">
            <a:avLst/>
          </a:prstGeom>
          <a:ln w="19050">
            <a:solidFill>
              <a:srgbClr val="9FCB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el 20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9FCB3B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defRPr>
            </a:lvl1pPr>
          </a:lstStyle>
          <a:p>
            <a:r>
              <a:rPr lang="en-GB" noProof="0" dirty="0" err="1"/>
              <a:t>Klik</a:t>
            </a:r>
            <a:r>
              <a:rPr lang="en-GB" noProof="0" dirty="0"/>
              <a:t> </a:t>
            </a:r>
            <a:r>
              <a:rPr lang="en-GB" noProof="0" dirty="0" err="1"/>
              <a:t>om</a:t>
            </a:r>
            <a:r>
              <a:rPr lang="en-GB" noProof="0" dirty="0"/>
              <a:t> de </a:t>
            </a:r>
            <a:r>
              <a:rPr lang="en-GB" noProof="0" dirty="0" err="1"/>
              <a:t>stijl</a:t>
            </a:r>
            <a:r>
              <a:rPr lang="en-GB" noProof="0" dirty="0"/>
              <a:t>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</p:txBody>
      </p:sp>
      <p:pic>
        <p:nvPicPr>
          <p:cNvPr id="11" name="Afbeelding 10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6237312"/>
            <a:ext cx="3173730" cy="50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184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1470025"/>
          </a:xfrm>
        </p:spPr>
        <p:txBody>
          <a:bodyPr/>
          <a:lstStyle>
            <a:lvl1pPr>
              <a:defRPr b="1">
                <a:solidFill>
                  <a:srgbClr val="9FCB3B"/>
                </a:solidFill>
              </a:defRPr>
            </a:lvl1pPr>
          </a:lstStyle>
          <a:p>
            <a:r>
              <a:rPr lang="en-GB" noProof="0" dirty="0" err="1"/>
              <a:t>Klik</a:t>
            </a:r>
            <a:r>
              <a:rPr lang="en-GB" noProof="0" dirty="0"/>
              <a:t> </a:t>
            </a:r>
            <a:r>
              <a:rPr lang="en-GB" noProof="0" dirty="0" err="1"/>
              <a:t>om</a:t>
            </a:r>
            <a:r>
              <a:rPr lang="en-GB" noProof="0" dirty="0"/>
              <a:t> de </a:t>
            </a:r>
            <a:r>
              <a:rPr lang="en-GB" noProof="0" dirty="0" err="1"/>
              <a:t>stijl</a:t>
            </a:r>
            <a:r>
              <a:rPr lang="en-GB" noProof="0" dirty="0"/>
              <a:t>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271924" y="2852936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rgbClr val="58585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err="1"/>
              <a:t>Klik</a:t>
            </a:r>
            <a:r>
              <a:rPr lang="en-GB" noProof="0" dirty="0"/>
              <a:t> </a:t>
            </a:r>
            <a:r>
              <a:rPr lang="en-GB" noProof="0" dirty="0" err="1"/>
              <a:t>om</a:t>
            </a:r>
            <a:r>
              <a:rPr lang="en-GB" noProof="0" dirty="0"/>
              <a:t> de </a:t>
            </a:r>
            <a:r>
              <a:rPr lang="en-GB" noProof="0" dirty="0" err="1"/>
              <a:t>ondertitelstijl</a:t>
            </a:r>
            <a:r>
              <a:rPr lang="en-GB" noProof="0" dirty="0"/>
              <a:t> van het model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</p:txBody>
      </p:sp>
      <p:pic>
        <p:nvPicPr>
          <p:cNvPr id="5" name="Afbeelding 4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5229200"/>
            <a:ext cx="5184576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991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08513"/>
          </a:xfrm>
        </p:spPr>
        <p:txBody>
          <a:bodyPr/>
          <a:lstStyle>
            <a:lvl1pPr marL="268288" indent="-268288">
              <a:tabLst>
                <a:tab pos="268288" algn="l"/>
              </a:tabLst>
              <a:defRPr sz="2400" b="1">
                <a:solidFill>
                  <a:srgbClr val="585855"/>
                </a:solidFill>
              </a:defRPr>
            </a:lvl1pPr>
            <a:lvl2pPr marL="538163" indent="-269875">
              <a:buFont typeface="Arial" pitchFamily="34" charset="0"/>
              <a:buChar char="•"/>
              <a:tabLst>
                <a:tab pos="538163" algn="l"/>
              </a:tabLst>
              <a:defRPr sz="2200" b="1">
                <a:solidFill>
                  <a:srgbClr val="585855"/>
                </a:solidFill>
              </a:defRPr>
            </a:lvl2pPr>
            <a:lvl3pPr marL="806450" indent="-268288">
              <a:tabLst>
                <a:tab pos="806450" algn="l"/>
              </a:tabLst>
              <a:defRPr sz="2000" b="1">
                <a:solidFill>
                  <a:srgbClr val="585855"/>
                </a:solidFill>
              </a:defRPr>
            </a:lvl3pPr>
            <a:lvl4pPr marL="1076325" indent="-269875">
              <a:buFont typeface="Arial" pitchFamily="34" charset="0"/>
              <a:buChar char="•"/>
              <a:tabLst>
                <a:tab pos="1076325" algn="l"/>
              </a:tabLst>
              <a:defRPr sz="1800" b="1">
                <a:solidFill>
                  <a:srgbClr val="585855"/>
                </a:solidFill>
              </a:defRPr>
            </a:lvl4pPr>
            <a:lvl5pPr>
              <a:defRPr>
                <a:solidFill>
                  <a:srgbClr val="585855"/>
                </a:solidFill>
              </a:defRPr>
            </a:lvl5pPr>
          </a:lstStyle>
          <a:p>
            <a:pPr lvl="0"/>
            <a:r>
              <a:rPr lang="en-GB" noProof="0" dirty="0" err="1"/>
              <a:t>Klik</a:t>
            </a:r>
            <a:r>
              <a:rPr lang="en-GB" noProof="0" dirty="0"/>
              <a:t> </a:t>
            </a:r>
            <a:r>
              <a:rPr lang="en-GB" noProof="0" dirty="0" err="1"/>
              <a:t>om</a:t>
            </a:r>
            <a:r>
              <a:rPr lang="en-GB" noProof="0" dirty="0"/>
              <a:t> de </a:t>
            </a:r>
            <a:r>
              <a:rPr lang="en-GB" noProof="0" dirty="0" err="1"/>
              <a:t>modelstijlen</a:t>
            </a:r>
            <a:r>
              <a:rPr lang="en-GB" noProof="0" dirty="0"/>
              <a:t>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  <a:p>
            <a:pPr lvl="1"/>
            <a:r>
              <a:rPr lang="en-GB" noProof="0" dirty="0" err="1"/>
              <a:t>Tweede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2"/>
            <a:r>
              <a:rPr lang="en-GB" noProof="0" dirty="0" err="1"/>
              <a:t>Derde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3"/>
            <a:r>
              <a:rPr lang="en-GB" noProof="0" dirty="0" err="1"/>
              <a:t>Vierde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1879848" cy="365125"/>
          </a:xfrm>
        </p:spPr>
        <p:txBody>
          <a:bodyPr/>
          <a:lstStyle/>
          <a:p>
            <a:endParaRPr lang="nl-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467544" y="6313065"/>
            <a:ext cx="2133600" cy="365125"/>
          </a:xfrm>
        </p:spPr>
        <p:txBody>
          <a:bodyPr/>
          <a:lstStyle>
            <a:lvl1pPr>
              <a:defRPr>
                <a:solidFill>
                  <a:srgbClr val="9FCB3B"/>
                </a:solidFill>
              </a:defRPr>
            </a:lvl1pPr>
          </a:lstStyle>
          <a:p>
            <a:pPr algn="l"/>
            <a:fld id="{AB02A380-8CB6-43FB-84B2-3EBF544B4A01}" type="slidenum">
              <a:rPr lang="nl-NL" smtClean="0"/>
              <a:pPr algn="l"/>
              <a:t>‹#›</a:t>
            </a:fld>
            <a:endParaRPr lang="nl-NL" dirty="0"/>
          </a:p>
        </p:txBody>
      </p:sp>
      <p:cxnSp>
        <p:nvCxnSpPr>
          <p:cNvPr id="8" name="Rechte verbindingslijn 7"/>
          <p:cNvCxnSpPr/>
          <p:nvPr userDrawn="1"/>
        </p:nvCxnSpPr>
        <p:spPr>
          <a:xfrm>
            <a:off x="467544" y="1196752"/>
            <a:ext cx="8244122" cy="0"/>
          </a:xfrm>
          <a:prstGeom prst="line">
            <a:avLst/>
          </a:prstGeom>
          <a:ln w="19050">
            <a:solidFill>
              <a:srgbClr val="9FCB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9"/>
          <p:cNvCxnSpPr/>
          <p:nvPr userDrawn="1"/>
        </p:nvCxnSpPr>
        <p:spPr>
          <a:xfrm>
            <a:off x="467544" y="6093296"/>
            <a:ext cx="8244122" cy="0"/>
          </a:xfrm>
          <a:prstGeom prst="line">
            <a:avLst/>
          </a:prstGeom>
          <a:ln w="19050">
            <a:solidFill>
              <a:srgbClr val="9FCB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echte verbindingslijn 23"/>
          <p:cNvCxnSpPr/>
          <p:nvPr userDrawn="1"/>
        </p:nvCxnSpPr>
        <p:spPr>
          <a:xfrm>
            <a:off x="467544" y="260648"/>
            <a:ext cx="8244122" cy="0"/>
          </a:xfrm>
          <a:prstGeom prst="line">
            <a:avLst/>
          </a:prstGeom>
          <a:ln w="19050">
            <a:solidFill>
              <a:srgbClr val="9FCB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el 20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9FCB3B"/>
                </a:solidFill>
              </a:defRPr>
            </a:lvl1pPr>
          </a:lstStyle>
          <a:p>
            <a:r>
              <a:rPr lang="en-GB" noProof="0" dirty="0" err="1"/>
              <a:t>Klik</a:t>
            </a:r>
            <a:r>
              <a:rPr lang="en-GB" noProof="0" dirty="0"/>
              <a:t> </a:t>
            </a:r>
            <a:r>
              <a:rPr lang="en-GB" noProof="0" dirty="0" err="1"/>
              <a:t>om</a:t>
            </a:r>
            <a:r>
              <a:rPr lang="en-GB" noProof="0" dirty="0"/>
              <a:t> de </a:t>
            </a:r>
            <a:r>
              <a:rPr lang="en-GB" noProof="0" dirty="0" err="1"/>
              <a:t>stijl</a:t>
            </a:r>
            <a:r>
              <a:rPr lang="en-GB" noProof="0" dirty="0"/>
              <a:t>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</p:txBody>
      </p:sp>
      <p:pic>
        <p:nvPicPr>
          <p:cNvPr id="11" name="Afbeelding 10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6237312"/>
            <a:ext cx="3173730" cy="50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931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75764-AFA6-4E92-BE1A-FD279D27F356}" type="datetime1">
              <a:rPr lang="en-GB" smtClean="0"/>
              <a:t>27/05/2020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2DFD3-4E03-4179-A776-EAD492909A09}" type="slidenum">
              <a:rPr lang="nl-NL" smtClean="0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00929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2DFD3-4E03-4179-A776-EAD492909A09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l-N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426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>
            <a:normAutofit/>
          </a:bodyPr>
          <a:lstStyle/>
          <a:p>
            <a:r>
              <a:rPr lang="en-GB" dirty="0"/>
              <a:t>Applying the Fair Finance Guide Methodology to DFIs </a:t>
            </a:r>
            <a:endParaRPr lang="en-GB" dirty="0">
              <a:latin typeface="Microsoft New Tai Lue" panose="020B0502040204020203" pitchFamily="34" charset="0"/>
              <a:cs typeface="Microsoft New Tai Lue" panose="020B0502040204020203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51499" y="4527411"/>
            <a:ext cx="316835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100" b="1" dirty="0">
                <a:solidFill>
                  <a:srgbClr val="585855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rPr>
              <a:t>27 May 2020</a:t>
            </a:r>
          </a:p>
          <a:p>
            <a:endParaRPr lang="nl-NL" sz="2100" b="1" dirty="0">
              <a:solidFill>
                <a:srgbClr val="585855"/>
              </a:solidFill>
              <a:latin typeface="Microsoft New Tai Lue" panose="020B0502040204020203" pitchFamily="34" charset="0"/>
              <a:cs typeface="Microsoft New Tai Lue" panose="020B0502040204020203" pitchFamily="34" charset="0"/>
            </a:endParaRPr>
          </a:p>
          <a:p>
            <a:endParaRPr lang="nl-NL" sz="2100" b="1" dirty="0">
              <a:solidFill>
                <a:srgbClr val="585855"/>
              </a:solidFill>
              <a:latin typeface="Calibri" pitchFamily="34" charset="0"/>
            </a:endParaRPr>
          </a:p>
        </p:txBody>
      </p:sp>
      <p:pic>
        <p:nvPicPr>
          <p:cNvPr id="6" name="Picture 5" descr="S:\Projects\2017-71 FFGI 2017-2018\Update 2018\Image FFGI Lab51 1801 no52519550_large.jpg">
            <a:extLst>
              <a:ext uri="{FF2B5EF4-FFF2-40B4-BE49-F238E27FC236}">
                <a16:creationId xmlns:a16="http://schemas.microsoft.com/office/drawing/2014/main" xmlns="" id="{846EBE6A-8AE9-4B70-9339-FE781C0406F9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18" t="9493" r="17359" b="6222"/>
          <a:stretch/>
        </p:blipFill>
        <p:spPr bwMode="auto">
          <a:xfrm>
            <a:off x="870932" y="2600908"/>
            <a:ext cx="2706437" cy="208687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2AC1ABC-2E36-4A50-BCC4-F6FE3E0DBA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5896" y="2564904"/>
            <a:ext cx="3266125" cy="86409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0353D63-5A87-4E96-B3A8-6F16FAF8A8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79912" y="3446326"/>
            <a:ext cx="2362572" cy="918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093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GB" dirty="0">
                <a:latin typeface="Roboto Medium" panose="02000000000000000000"/>
              </a:rPr>
              <a:t>Brief introduction of Profundo</a:t>
            </a:r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AB02A380-8CB6-43FB-84B2-3EBF544B4A01}" type="slidenum">
              <a:rPr lang="nl-NL" smtClean="0"/>
              <a:pPr algn="l"/>
              <a:t>2</a:t>
            </a:fld>
            <a:endParaRPr lang="nl-NL" dirty="0"/>
          </a:p>
        </p:txBody>
      </p:sp>
      <p:grpSp>
        <p:nvGrpSpPr>
          <p:cNvPr id="29" name="Groep 28">
            <a:extLst>
              <a:ext uri="{FF2B5EF4-FFF2-40B4-BE49-F238E27FC236}">
                <a16:creationId xmlns:a16="http://schemas.microsoft.com/office/drawing/2014/main" xmlns="" id="{A96F85D9-0F81-4026-B4A2-C56CBFA21373}"/>
              </a:ext>
            </a:extLst>
          </p:cNvPr>
          <p:cNvGrpSpPr/>
          <p:nvPr/>
        </p:nvGrpSpPr>
        <p:grpSpPr>
          <a:xfrm>
            <a:off x="125117" y="1349236"/>
            <a:ext cx="1639903" cy="1554490"/>
            <a:chOff x="1" y="1349236"/>
            <a:chExt cx="1639903" cy="1554490"/>
          </a:xfrm>
        </p:grpSpPr>
        <p:sp>
          <p:nvSpPr>
            <p:cNvPr id="18" name="Oval 17"/>
            <p:cNvSpPr/>
            <p:nvPr/>
          </p:nvSpPr>
          <p:spPr bwMode="auto">
            <a:xfrm>
              <a:off x="1" y="1349236"/>
              <a:ext cx="1639903" cy="1554490"/>
            </a:xfrm>
            <a:prstGeom prst="ellipse">
              <a:avLst/>
            </a:prstGeom>
            <a:solidFill>
              <a:srgbClr val="9FCB3B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108000" tIns="108000" rIns="108000" bIns="108000" rtlCol="0" anchor="ctr">
              <a:noAutofit/>
            </a:bodyPr>
            <a:lstStyle>
              <a:defPPr>
                <a:defRPr lang="en-US"/>
              </a:defPPr>
              <a:lvl1pPr marL="0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5660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51324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76981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102643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28305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53966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79626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205287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n-US" sz="1400" dirty="0"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9" name="TextBox 4"/>
            <p:cNvSpPr txBox="1"/>
            <p:nvPr/>
          </p:nvSpPr>
          <p:spPr>
            <a:xfrm>
              <a:off x="78993" y="1758268"/>
              <a:ext cx="1353166" cy="631150"/>
            </a:xfrm>
            <a:prstGeom prst="rect">
              <a:avLst/>
            </a:prstGeom>
            <a:solidFill>
              <a:srgbClr val="9FCB3B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5660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51324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76981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102643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28305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53966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79626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205287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b="1" dirty="0">
                  <a:solidFill>
                    <a:schemeClr val="bg1"/>
                  </a:solidFill>
                  <a:latin typeface="Microsoft New Tai Lue" panose="020B0502040204020203" pitchFamily="34" charset="0"/>
                  <a:cs typeface="Microsoft New Tai Lue" panose="020B0502040204020203" pitchFamily="34" charset="0"/>
                </a:rPr>
                <a:t>Our</a:t>
              </a:r>
            </a:p>
            <a:p>
              <a:r>
                <a:rPr lang="en-US" sz="1600" b="1" dirty="0">
                  <a:solidFill>
                    <a:schemeClr val="bg1"/>
                  </a:solidFill>
                  <a:latin typeface="Microsoft New Tai Lue" panose="020B0502040204020203" pitchFamily="34" charset="0"/>
                  <a:cs typeface="Microsoft New Tai Lue" panose="020B0502040204020203" pitchFamily="34" charset="0"/>
                </a:rPr>
                <a:t>Experience</a:t>
              </a:r>
            </a:p>
          </p:txBody>
        </p:sp>
      </p:grpSp>
      <p:grpSp>
        <p:nvGrpSpPr>
          <p:cNvPr id="8" name="Groep 7">
            <a:extLst>
              <a:ext uri="{FF2B5EF4-FFF2-40B4-BE49-F238E27FC236}">
                <a16:creationId xmlns:a16="http://schemas.microsoft.com/office/drawing/2014/main" xmlns="" id="{F7D10867-96F7-4859-8B3E-661C0B2920B9}"/>
              </a:ext>
            </a:extLst>
          </p:cNvPr>
          <p:cNvGrpSpPr/>
          <p:nvPr/>
        </p:nvGrpSpPr>
        <p:grpSpPr>
          <a:xfrm>
            <a:off x="125118" y="4252323"/>
            <a:ext cx="1837538" cy="1661167"/>
            <a:chOff x="1769311" y="4611301"/>
            <a:chExt cx="1326525" cy="1175994"/>
          </a:xfrm>
        </p:grpSpPr>
        <p:sp>
          <p:nvSpPr>
            <p:cNvPr id="16" name="Oval 15"/>
            <p:cNvSpPr/>
            <p:nvPr/>
          </p:nvSpPr>
          <p:spPr bwMode="auto">
            <a:xfrm>
              <a:off x="1769311" y="4611301"/>
              <a:ext cx="1175994" cy="1175994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rgbClr val="DEE7D1"/>
              </a:solidFill>
              <a:miter lim="800000"/>
              <a:headEnd/>
              <a:tailEnd/>
            </a:ln>
            <a:effectLst/>
          </p:spPr>
          <p:txBody>
            <a:bodyPr lIns="108000" tIns="108000" rIns="108000" bIns="108000" rtlCol="0" anchor="ctr">
              <a:noAutofit/>
            </a:bodyPr>
            <a:lstStyle>
              <a:defPPr>
                <a:defRPr lang="en-US"/>
              </a:defPPr>
              <a:lvl1pPr marL="0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5660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51324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76981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102643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28305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53966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79626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205287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n-US" sz="1400" dirty="0"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7" name="TextBox 19"/>
            <p:cNvSpPr txBox="1"/>
            <p:nvPr/>
          </p:nvSpPr>
          <p:spPr>
            <a:xfrm>
              <a:off x="1769311" y="4937688"/>
              <a:ext cx="1326525" cy="73728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5660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51324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76981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102643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28305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53966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79626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205287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b="1" dirty="0">
                  <a:solidFill>
                    <a:schemeClr val="bg1"/>
                  </a:solidFill>
                  <a:latin typeface="Microsoft New Tai Lue" panose="020B0502040204020203" pitchFamily="34" charset="0"/>
                  <a:cs typeface="Microsoft New Tai Lue" panose="020B0502040204020203" pitchFamily="34" charset="0"/>
                </a:rPr>
                <a:t>Our</a:t>
              </a:r>
            </a:p>
            <a:p>
              <a:r>
                <a:rPr lang="en-US" sz="1800" b="1" dirty="0">
                  <a:solidFill>
                    <a:schemeClr val="bg1"/>
                  </a:solidFill>
                  <a:latin typeface="Microsoft New Tai Lue" panose="020B0502040204020203" pitchFamily="34" charset="0"/>
                  <a:cs typeface="Microsoft New Tai Lue" panose="020B0502040204020203" pitchFamily="34" charset="0"/>
                </a:rPr>
                <a:t>Competencies</a:t>
              </a:r>
            </a:p>
          </p:txBody>
        </p:sp>
      </p:grpSp>
      <p:sp>
        <p:nvSpPr>
          <p:cNvPr id="9" name="Content Placeholder 45"/>
          <p:cNvSpPr txBox="1">
            <a:spLocks/>
          </p:cNvSpPr>
          <p:nvPr/>
        </p:nvSpPr>
        <p:spPr>
          <a:xfrm>
            <a:off x="1836006" y="1349236"/>
            <a:ext cx="6552418" cy="1154916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l" defTabSz="1051324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60" algn="l" defTabSz="1051324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51324" algn="l" defTabSz="1051324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76981" algn="l" defTabSz="1051324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02643" algn="l" defTabSz="1051324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28305" algn="l" defTabSz="1051324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53966" algn="l" defTabSz="1051324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79626" algn="l" defTabSz="1051324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05287" algn="l" defTabSz="1051324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>
              <a:spcBef>
                <a:spcPts val="600"/>
              </a:spcBef>
              <a:buClr>
                <a:srgbClr val="585855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585855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rPr>
              <a:t>Independent not-for-profit company with 30 years of sustainability research experience</a:t>
            </a:r>
          </a:p>
          <a:p>
            <a:pPr marL="228600" indent="-228600">
              <a:spcBef>
                <a:spcPts val="600"/>
              </a:spcBef>
              <a:buClr>
                <a:srgbClr val="47254B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rPr>
              <a:t>20 experienced research professionals from 10 countries</a:t>
            </a:r>
          </a:p>
        </p:txBody>
      </p:sp>
      <p:sp>
        <p:nvSpPr>
          <p:cNvPr id="10" name="Content Placeholder 45"/>
          <p:cNvSpPr txBox="1">
            <a:spLocks/>
          </p:cNvSpPr>
          <p:nvPr/>
        </p:nvSpPr>
        <p:spPr>
          <a:xfrm>
            <a:off x="4723448" y="2903726"/>
            <a:ext cx="3963352" cy="1348598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l" defTabSz="1051324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60" algn="l" defTabSz="1051324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51324" algn="l" defTabSz="1051324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76981" algn="l" defTabSz="1051324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02643" algn="l" defTabSz="1051324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28305" algn="l" defTabSz="1051324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53966" algn="l" defTabSz="1051324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79626" algn="l" defTabSz="1051324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05287" algn="l" defTabSz="1051324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>
              <a:spcBef>
                <a:spcPts val="600"/>
              </a:spcBef>
              <a:buClr>
                <a:srgbClr val="585855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585855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rPr>
              <a:t>Established in 2000 in Amsterdam</a:t>
            </a:r>
          </a:p>
          <a:p>
            <a:pPr marL="228600" indent="-228600">
              <a:spcBef>
                <a:spcPts val="600"/>
              </a:spcBef>
              <a:buClr>
                <a:srgbClr val="585855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585855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rPr>
              <a:t>Long-standing, global client base</a:t>
            </a:r>
          </a:p>
          <a:p>
            <a:pPr marL="228600" indent="-228600">
              <a:spcBef>
                <a:spcPts val="600"/>
              </a:spcBef>
              <a:buClr>
                <a:srgbClr val="585855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585855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rPr>
              <a:t>NGOs, governments, foundations and investors</a:t>
            </a:r>
          </a:p>
        </p:txBody>
      </p:sp>
      <p:sp>
        <p:nvSpPr>
          <p:cNvPr id="11" name="Content Placeholder 45"/>
          <p:cNvSpPr txBox="1">
            <a:spLocks/>
          </p:cNvSpPr>
          <p:nvPr/>
        </p:nvSpPr>
        <p:spPr>
          <a:xfrm>
            <a:off x="2009216" y="4581128"/>
            <a:ext cx="7009666" cy="125072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l" defTabSz="1051324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60" algn="l" defTabSz="1051324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51324" algn="l" defTabSz="1051324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76981" algn="l" defTabSz="1051324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02643" algn="l" defTabSz="1051324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28305" algn="l" defTabSz="1051324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53966" algn="l" defTabSz="1051324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79626" algn="l" defTabSz="1051324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05287" algn="l" defTabSz="1051324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>
              <a:spcBef>
                <a:spcPts val="600"/>
              </a:spcBef>
              <a:buClr>
                <a:srgbClr val="47254B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rPr>
              <a:t>Strong knowledge of the financial sector, policy developments and the impacts of businesses and financiers on sustainability aspects</a:t>
            </a:r>
          </a:p>
          <a:p>
            <a:pPr marL="228600" indent="-228600">
              <a:spcBef>
                <a:spcPts val="600"/>
              </a:spcBef>
              <a:buClr>
                <a:srgbClr val="47254B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585855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rPr>
              <a:t>Understanding different sustainability issues and standards</a:t>
            </a:r>
          </a:p>
          <a:p>
            <a:pPr marL="228600" indent="-228600">
              <a:spcBef>
                <a:spcPts val="600"/>
              </a:spcBef>
              <a:buClr>
                <a:srgbClr val="47254B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rPr>
              <a:t>Customized research and advice  to help our clients with fostering sustainability and social justice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941576" y="2799359"/>
            <a:ext cx="1478977" cy="1554490"/>
            <a:chOff x="4262781" y="3173241"/>
            <a:chExt cx="1175994" cy="1175994"/>
          </a:xfrm>
          <a:solidFill>
            <a:srgbClr val="585855"/>
          </a:solidFill>
        </p:grpSpPr>
        <p:sp>
          <p:nvSpPr>
            <p:cNvPr id="14" name="Oval 13"/>
            <p:cNvSpPr/>
            <p:nvPr/>
          </p:nvSpPr>
          <p:spPr bwMode="auto">
            <a:xfrm>
              <a:off x="4262781" y="3173241"/>
              <a:ext cx="1175994" cy="1175994"/>
            </a:xfrm>
            <a:prstGeom prst="ellipse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lIns="108000" tIns="108000" rIns="108000" bIns="108000" rtlCol="0" anchor="ctr">
              <a:noAutofit/>
            </a:bodyPr>
            <a:lstStyle>
              <a:defPPr>
                <a:defRPr lang="en-US"/>
              </a:defPPr>
              <a:lvl1pPr marL="0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5660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51324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76981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102643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28305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53966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79626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205287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n-US" sz="1400" dirty="0"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5" name="TextBox 26"/>
            <p:cNvSpPr txBox="1"/>
            <p:nvPr/>
          </p:nvSpPr>
          <p:spPr>
            <a:xfrm>
              <a:off x="4465096" y="3499628"/>
              <a:ext cx="826958" cy="646331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5660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51324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76981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102643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28305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53966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79626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205287" algn="l" defTabSz="1051324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b="1" dirty="0">
                  <a:solidFill>
                    <a:schemeClr val="bg1"/>
                  </a:solidFill>
                </a:rPr>
                <a:t>Our</a:t>
              </a:r>
            </a:p>
            <a:p>
              <a:r>
                <a:rPr lang="en-US" sz="1800" b="1" dirty="0">
                  <a:solidFill>
                    <a:schemeClr val="bg1"/>
                  </a:solidFill>
                </a:rPr>
                <a:t>Clients</a:t>
              </a:r>
            </a:p>
          </p:txBody>
        </p:sp>
      </p:grpSp>
      <p:cxnSp>
        <p:nvCxnSpPr>
          <p:cNvPr id="13" name="Straight Connector 12"/>
          <p:cNvCxnSpPr>
            <a:cxnSpLocks/>
            <a:stCxn id="14" idx="3"/>
            <a:endCxn id="16" idx="7"/>
          </p:cNvCxnSpPr>
          <p:nvPr/>
        </p:nvCxnSpPr>
        <p:spPr bwMode="auto">
          <a:xfrm flipH="1">
            <a:off x="1515572" y="4126199"/>
            <a:ext cx="1642595" cy="36939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58585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cxnSpLocks/>
            <a:stCxn id="18" idx="4"/>
            <a:endCxn id="16" idx="0"/>
          </p:cNvCxnSpPr>
          <p:nvPr/>
        </p:nvCxnSpPr>
        <p:spPr bwMode="auto">
          <a:xfrm flipH="1">
            <a:off x="939627" y="2903726"/>
            <a:ext cx="5442" cy="134859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58585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>
            <a:cxnSpLocks/>
            <a:stCxn id="14" idx="1"/>
            <a:endCxn id="18" idx="5"/>
          </p:cNvCxnSpPr>
          <p:nvPr/>
        </p:nvCxnSpPr>
        <p:spPr bwMode="auto">
          <a:xfrm flipH="1" flipV="1">
            <a:off x="1524862" y="2676076"/>
            <a:ext cx="1633305" cy="35093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58585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2464949589"/>
      </p:ext>
    </p:extLst>
  </p:cSld>
  <p:clrMapOvr>
    <a:masterClrMapping/>
  </p:clrMapOvr>
  <p:transition advTm="4152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C19D42A4-FC3E-F54A-A640-6558BE646A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42" y="4072"/>
            <a:ext cx="9125915" cy="6849855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xmlns="" id="{D473CCDF-3A66-0E44-AB4D-070E6F180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Approaches to influence corporates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D8953BF-BA8B-1E48-B100-589047EA12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69456" y="6345324"/>
            <a:ext cx="23469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marL="0" algn="r" defTabSz="914400" rtl="0" eaLnBrk="1" latinLnBrk="0" hangingPunct="1">
              <a:defRPr sz="1000" b="0" i="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1175764-AFA6-4E92-BE1A-FD279D27F356}" type="datetime1">
              <a:rPr lang="en-GB" smtClean="0"/>
              <a:pPr/>
              <a:t>27/05/2020</a:t>
            </a:fld>
            <a:endParaRPr lang="nl-N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B891041-1572-E84F-921D-BB035C6A21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16416" y="6345324"/>
            <a:ext cx="370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marL="0" algn="r" defTabSz="914400" rtl="0" eaLnBrk="1" latinLnBrk="0" hangingPunct="1">
              <a:defRPr sz="1000" b="1" i="0" kern="1200" baseline="0">
                <a:solidFill>
                  <a:schemeClr val="tx1"/>
                </a:solidFill>
                <a:latin typeface="Calibri" panose="020F0502020204030204" pitchFamily="34" charset="0"/>
                <a:ea typeface="Roboto Medium" panose="02000000000000000000" pitchFamily="2" charset="0"/>
                <a:cs typeface="Roboto Medium" panose="02000000000000000000" pitchFamily="2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1D2DFD3-4E03-4179-A776-EAD492909A09}" type="slidenum">
              <a:rPr lang="nl-NL" smtClean="0"/>
              <a:pPr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78030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290C6E1D-C4C1-40CA-9A44-4E4D1F26F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599" cy="4636520"/>
          </a:xfrm>
        </p:spPr>
        <p:txBody>
          <a:bodyPr>
            <a:normAutofit/>
          </a:bodyPr>
          <a:lstStyle/>
          <a:p>
            <a:r>
              <a:rPr lang="nl-NL" sz="2200" dirty="0"/>
              <a:t>Fair Finance Guide (FFG) methodology developed by Profundo and FFI network to assess banks’ investment and lending policies </a:t>
            </a:r>
          </a:p>
          <a:p>
            <a:pPr lvl="1"/>
            <a:r>
              <a:rPr lang="en-GB" sz="2000" b="0" dirty="0"/>
              <a:t>Overview of international standards &amp; initiatives</a:t>
            </a:r>
          </a:p>
          <a:p>
            <a:pPr lvl="1"/>
            <a:r>
              <a:rPr lang="en-GB" sz="2000" b="0" dirty="0"/>
              <a:t>Standards are used as background and foundation for FFG assessment elements</a:t>
            </a:r>
          </a:p>
          <a:p>
            <a:pPr lvl="1"/>
            <a:r>
              <a:rPr lang="en-GB" sz="2000" b="0" dirty="0"/>
              <a:t>Indicates what a financier should expect of a company</a:t>
            </a:r>
          </a:p>
          <a:p>
            <a:pPr lvl="1"/>
            <a:r>
              <a:rPr lang="nl-NL" altLang="nl-NL" sz="2000" b="0" dirty="0"/>
              <a:t>Take into account public information only</a:t>
            </a:r>
            <a:endParaRPr lang="en-GB" sz="2000" b="0" dirty="0"/>
          </a:p>
          <a:p>
            <a:endParaRPr lang="en-GB" sz="2200" dirty="0"/>
          </a:p>
          <a:p>
            <a:r>
              <a:rPr lang="en-GB" sz="2200" dirty="0"/>
              <a:t>Policy assessment should be complemented by case studies to see what banks do in practice</a:t>
            </a:r>
          </a:p>
          <a:p>
            <a:pPr marL="0" indent="0">
              <a:buNone/>
            </a:pPr>
            <a:endParaRPr lang="nl-NL" sz="22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D886CCE0-00AD-4485-ADC3-61BBA13CE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AB02A380-8CB6-43FB-84B2-3EBF544B4A01}" type="slidenum">
              <a:rPr lang="nl-NL" smtClean="0"/>
              <a:pPr algn="l"/>
              <a:t>4</a:t>
            </a:fld>
            <a:endParaRPr lang="nl-NL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345F4E29-A856-44F3-8307-4C545552F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err="1">
                <a:latin typeface="Roboto Medium" panose="02000000000000000000"/>
              </a:rPr>
              <a:t>What</a:t>
            </a:r>
            <a:r>
              <a:rPr lang="nl-NL" dirty="0">
                <a:latin typeface="Roboto Medium" panose="02000000000000000000"/>
              </a:rPr>
              <a:t> is </a:t>
            </a:r>
            <a:r>
              <a:rPr lang="nl-NL" dirty="0" err="1">
                <a:latin typeface="Roboto Medium" panose="02000000000000000000"/>
              </a:rPr>
              <a:t>the</a:t>
            </a:r>
            <a:r>
              <a:rPr lang="nl-NL" dirty="0">
                <a:latin typeface="Roboto Medium" panose="02000000000000000000"/>
              </a:rPr>
              <a:t> Fair Finance Guide?</a:t>
            </a:r>
          </a:p>
        </p:txBody>
      </p:sp>
    </p:spTree>
    <p:extLst>
      <p:ext uri="{BB962C8B-B14F-4D97-AF65-F5344CB8AC3E}">
        <p14:creationId xmlns:p14="http://schemas.microsoft.com/office/powerpoint/2010/main" val="4057761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4FBCAF85-1159-4C03-8539-7CECC9779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80520"/>
          </a:xfrm>
        </p:spPr>
        <p:txBody>
          <a:bodyPr>
            <a:normAutofit fontScale="92500" lnSpcReduction="10000"/>
          </a:bodyPr>
          <a:lstStyle/>
          <a:p>
            <a:r>
              <a:rPr lang="en-GB" dirty="0">
                <a:solidFill>
                  <a:schemeClr val="tx1"/>
                </a:solidFill>
              </a:rPr>
              <a:t>Scope</a:t>
            </a:r>
          </a:p>
          <a:p>
            <a:pPr lvl="1"/>
            <a:r>
              <a:rPr lang="en-GB" b="0" dirty="0"/>
              <a:t>Six Development Finance Institutions (DFIs) including bilateral and multilateral: AfDB, DBSA, EIB, FMO, IDC, NDB</a:t>
            </a:r>
          </a:p>
          <a:p>
            <a:pPr lvl="1"/>
            <a:r>
              <a:rPr lang="en-GB" b="0" dirty="0"/>
              <a:t>9 themes evaluated </a:t>
            </a:r>
          </a:p>
          <a:p>
            <a:pPr lvl="1"/>
            <a:r>
              <a:rPr lang="en-GB" b="0" dirty="0"/>
              <a:t>For each theme both</a:t>
            </a:r>
            <a:r>
              <a:rPr lang="en-GB" dirty="0"/>
              <a:t> quality </a:t>
            </a:r>
            <a:r>
              <a:rPr lang="en-GB" b="0" dirty="0"/>
              <a:t>and </a:t>
            </a:r>
            <a:r>
              <a:rPr lang="en-GB" dirty="0"/>
              <a:t>scope</a:t>
            </a:r>
            <a:r>
              <a:rPr lang="en-GB" b="0" dirty="0"/>
              <a:t> of policies have been evaluated</a:t>
            </a:r>
          </a:p>
          <a:p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nl-NL" dirty="0">
                <a:solidFill>
                  <a:schemeClr val="tx1"/>
                </a:solidFill>
              </a:rPr>
              <a:t>Objectives </a:t>
            </a:r>
            <a:endParaRPr lang="en-GB" dirty="0">
              <a:solidFill>
                <a:schemeClr val="tx1"/>
              </a:solidFill>
            </a:endParaRPr>
          </a:p>
          <a:p>
            <a:pPr lvl="1"/>
            <a:r>
              <a:rPr lang="en-GB" b="0" dirty="0"/>
              <a:t>Assess DFIs policies’ alignment with international CSR standards</a:t>
            </a:r>
          </a:p>
          <a:p>
            <a:pPr lvl="1"/>
            <a:r>
              <a:rPr lang="en-GB" b="0" dirty="0"/>
              <a:t>Identify areas of improvement for DFIs</a:t>
            </a:r>
          </a:p>
          <a:p>
            <a:pPr lvl="1"/>
            <a:r>
              <a:rPr lang="en-US" b="0" dirty="0"/>
              <a:t>Advocacy tool for engagement with governments and regulators</a:t>
            </a:r>
            <a:endParaRPr lang="en-GB" b="0" dirty="0"/>
          </a:p>
          <a:p>
            <a:r>
              <a:rPr lang="nl-NL" dirty="0">
                <a:solidFill>
                  <a:schemeClr val="tx1"/>
                </a:solidFill>
              </a:rPr>
              <a:t>Specificities taken into account</a:t>
            </a:r>
          </a:p>
          <a:p>
            <a:pPr lvl="1"/>
            <a:r>
              <a:rPr lang="fr-FR" b="0" dirty="0" err="1"/>
              <a:t>Majority-owned</a:t>
            </a:r>
            <a:r>
              <a:rPr lang="fr-FR" b="0" dirty="0"/>
              <a:t> by </a:t>
            </a:r>
            <a:r>
              <a:rPr lang="fr-FR" b="0" dirty="0" err="1"/>
              <a:t>governments</a:t>
            </a:r>
            <a:endParaRPr lang="fr-FR" b="0" dirty="0"/>
          </a:p>
          <a:p>
            <a:pPr lvl="1"/>
            <a:r>
              <a:rPr lang="en-US" b="0" dirty="0"/>
              <a:t>Act under a specific political mandate in certain regions or countries</a:t>
            </a:r>
            <a:endParaRPr lang="aa-ET" b="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BE65173-D155-4A88-B9E7-FEE3AC844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AB02A380-8CB6-43FB-84B2-3EBF544B4A01}" type="slidenum">
              <a:rPr lang="nl-NL" smtClean="0"/>
              <a:pPr algn="l"/>
              <a:t>5</a:t>
            </a:fld>
            <a:endParaRPr lang="nl-NL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AFE8CA81-9525-404C-B7F5-08A6E82C4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36762"/>
            <a:ext cx="8640960" cy="922114"/>
          </a:xfrm>
        </p:spPr>
        <p:txBody>
          <a:bodyPr>
            <a:noAutofit/>
          </a:bodyPr>
          <a:lstStyle/>
          <a:p>
            <a:r>
              <a:rPr lang="en-US" dirty="0">
                <a:latin typeface="Roboto Medium" panose="02000000000000000000"/>
              </a:rPr>
              <a:t>Scope and objectives of the study </a:t>
            </a:r>
            <a:endParaRPr lang="aa-ET" dirty="0">
              <a:latin typeface="Roboto Medium" panose="020000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3485801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775BECFF-18D9-438D-85C7-0D581AA8B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AB02A380-8CB6-43FB-84B2-3EBF544B4A01}" type="slidenum">
              <a:rPr lang="nl-NL" smtClean="0"/>
              <a:pPr algn="l"/>
              <a:t>6</a:t>
            </a:fld>
            <a:endParaRPr lang="nl-NL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F5D0EB60-633D-4637-B700-2EF2CE4E7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Roboto Medium" panose="02000000000000000000"/>
              </a:rPr>
              <a:t>Main findings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6BBB1D3-3111-4033-B7B4-BCD029156E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501" y="1484784"/>
            <a:ext cx="7736931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67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Microsoft New Tai Lue" panose="020B0502040204020203" pitchFamily="34" charset="0"/>
                <a:cs typeface="Microsoft New Tai Lue" panose="020B0502040204020203" pitchFamily="34" charset="0"/>
              </a:rPr>
              <a:t>More information:</a:t>
            </a:r>
          </a:p>
          <a:p>
            <a:pPr marL="0" indent="0" algn="ctr">
              <a:buNone/>
            </a:pPr>
            <a:r>
              <a:rPr lang="en-GB" dirty="0">
                <a:latin typeface="Microsoft New Tai Lue" panose="020B0502040204020203" pitchFamily="34" charset="0"/>
                <a:cs typeface="Microsoft New Tai Lue" panose="020B0502040204020203" pitchFamily="34" charset="0"/>
              </a:rPr>
              <a:t>Juliette Laplane</a:t>
            </a:r>
          </a:p>
          <a:p>
            <a:pPr marL="0" indent="0" algn="ctr">
              <a:buNone/>
            </a:pPr>
            <a:r>
              <a:rPr lang="en-GB" dirty="0">
                <a:latin typeface="Microsoft New Tai Lue" panose="020B0502040204020203" pitchFamily="34" charset="0"/>
                <a:cs typeface="Microsoft New Tai Lue" panose="020B0502040204020203" pitchFamily="34" charset="0"/>
              </a:rPr>
              <a:t>j.laplane@profundo.nl</a:t>
            </a:r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AB02A380-8CB6-43FB-84B2-3EBF544B4A01}" type="slidenum">
              <a:rPr lang="nl-NL" smtClean="0">
                <a:latin typeface="Microsoft New Tai Lue" panose="020B0502040204020203" pitchFamily="34" charset="0"/>
                <a:cs typeface="Microsoft New Tai Lue" panose="020B0502040204020203" pitchFamily="34" charset="0"/>
              </a:rPr>
              <a:pPr algn="l"/>
              <a:t>7</a:t>
            </a:fld>
            <a:endParaRPr lang="nl-NL" dirty="0">
              <a:latin typeface="Microsoft New Tai Lue" panose="020B0502040204020203" pitchFamily="34" charset="0"/>
              <a:cs typeface="Microsoft New Tai Lue" panose="020B0502040204020203" pitchFamily="34" charset="0"/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en-US" dirty="0">
                <a:latin typeface="Roboto Medium" panose="02000000000000000000"/>
              </a:rPr>
              <a:t>Thank you for participating!</a:t>
            </a:r>
            <a:endParaRPr lang="en-GB" dirty="0">
              <a:latin typeface="Roboto Medium" panose="020000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32223013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9|17.8|9.2"/>
</p:tagLst>
</file>

<file path=ppt/theme/theme1.xml><?xml version="1.0" encoding="utf-8"?>
<a:theme xmlns:a="http://schemas.openxmlformats.org/drawingml/2006/main" name="Profundo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rofundo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9049</TotalTime>
  <Words>369</Words>
  <Application>Microsoft Office PowerPoint</Application>
  <PresentationFormat>On-screen Show (4:3)</PresentationFormat>
  <Paragraphs>58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Microsoft New Tai Lue</vt:lpstr>
      <vt:lpstr>Roboto Medium</vt:lpstr>
      <vt:lpstr>Verdana</vt:lpstr>
      <vt:lpstr>Profundo</vt:lpstr>
      <vt:lpstr>1_Profundo</vt:lpstr>
      <vt:lpstr>Applying the Fair Finance Guide Methodology to DFIs </vt:lpstr>
      <vt:lpstr>Brief introduction of Profundo</vt:lpstr>
      <vt:lpstr>Approaches to influence corporates</vt:lpstr>
      <vt:lpstr>What is the Fair Finance Guide?</vt:lpstr>
      <vt:lpstr>Scope and objectives of the study </vt:lpstr>
      <vt:lpstr>Main findings</vt:lpstr>
      <vt:lpstr>Thank you for participating!</vt:lpstr>
    </vt:vector>
  </TitlesOfParts>
  <Company>Profundo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Online Introduction to FFGI Methodology</dc:title>
  <dc:creator>A.Herder@profundo.nl</dc:creator>
  <cp:lastModifiedBy>Danjelle Midgley</cp:lastModifiedBy>
  <cp:revision>474</cp:revision>
  <cp:lastPrinted>2015-01-17T21:36:49Z</cp:lastPrinted>
  <dcterms:created xsi:type="dcterms:W3CDTF">2012-09-06T07:13:30Z</dcterms:created>
  <dcterms:modified xsi:type="dcterms:W3CDTF">2020-05-27T11:56:50Z</dcterms:modified>
</cp:coreProperties>
</file>